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0_0.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modernComment_150_63E13A0C.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38"/>
  </p:notesMasterIdLst>
  <p:sldIdLst>
    <p:sldId id="256" r:id="rId5"/>
    <p:sldId id="257" r:id="rId6"/>
    <p:sldId id="338" r:id="rId7"/>
    <p:sldId id="258" r:id="rId8"/>
    <p:sldId id="317" r:id="rId9"/>
    <p:sldId id="319" r:id="rId10"/>
    <p:sldId id="259" r:id="rId11"/>
    <p:sldId id="322" r:id="rId12"/>
    <p:sldId id="324" r:id="rId13"/>
    <p:sldId id="261" r:id="rId14"/>
    <p:sldId id="260" r:id="rId15"/>
    <p:sldId id="263" r:id="rId16"/>
    <p:sldId id="281" r:id="rId17"/>
    <p:sldId id="295" r:id="rId18"/>
    <p:sldId id="301" r:id="rId19"/>
    <p:sldId id="309" r:id="rId20"/>
    <p:sldId id="310" r:id="rId21"/>
    <p:sldId id="311" r:id="rId22"/>
    <p:sldId id="312" r:id="rId23"/>
    <p:sldId id="313" r:id="rId24"/>
    <p:sldId id="327" r:id="rId25"/>
    <p:sldId id="335" r:id="rId26"/>
    <p:sldId id="308" r:id="rId27"/>
    <p:sldId id="264" r:id="rId28"/>
    <p:sldId id="358" r:id="rId29"/>
    <p:sldId id="265" r:id="rId30"/>
    <p:sldId id="359" r:id="rId31"/>
    <p:sldId id="356" r:id="rId32"/>
    <p:sldId id="360" r:id="rId33"/>
    <p:sldId id="325" r:id="rId34"/>
    <p:sldId id="355" r:id="rId35"/>
    <p:sldId id="336" r:id="rId36"/>
    <p:sldId id="361" r:id="rId37"/>
  </p:sldIdLst>
  <p:sldSz cx="9144000" cy="5143500" type="screen16x9"/>
  <p:notesSz cx="6858000" cy="9144000"/>
  <p:embeddedFontLst>
    <p:embeddedFont>
      <p:font typeface="League Spartan" panose="020B0604020202020204" charset="0"/>
      <p:regular r:id="rId39"/>
      <p:bold r:id="rId40"/>
    </p:embeddedFont>
    <p:embeddedFont>
      <p:font typeface="League Spartan Medium" panose="020B0604020202020204" charset="0"/>
      <p:regular r:id="rId41"/>
      <p:bold r:id="rId42"/>
    </p:embeddedFont>
    <p:embeddedFont>
      <p:font typeface="Nyala" panose="02000504070300020003" pitchFamily="2" charset="0"/>
      <p:regular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B16BF-AE98-95C9-0179-532F69A4B308}" name="Yu Tao" initials="" userId="S::yu.tao@student.kuleuven.be::b20a3e98-476e-4004-b1fe-7d08d8972132" providerId="AD"/>
  <p188:author id="{23B9AED0-1DB7-2C6C-36F5-3FB847EB75D2}" name="Friedel Geeraert" initials="FG" userId="S::fgeeraert@kbr.be::8f559b57-94ad-4902-9d04-26aa8972af5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2924"/>
    <a:srgbClr val="EAABBE"/>
    <a:srgbClr val="AAA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89" d="100"/>
          <a:sy n="189" d="100"/>
        </p:scale>
        <p:origin x="150" y="13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4.fntdata"/><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font" Target="fonts/font2.fntdata"/><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5.fntdata"/><Relationship Id="rId48" Type="http://schemas.microsoft.com/office/2018/10/relationships/authors" Targe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font" Target="fonts/font3.fntdata"/></Relationships>
</file>

<file path=ppt/comments/modernComment_100_0.xml><?xml version="1.0" encoding="utf-8"?>
<p188:cmLst xmlns:a="http://schemas.openxmlformats.org/drawingml/2006/main" xmlns:r="http://schemas.openxmlformats.org/officeDocument/2006/relationships" xmlns:p188="http://schemas.microsoft.com/office/powerpoint/2018/8/main">
  <p188:cm id="{55D2E51D-0F06-4A40-9C32-5FB21457F655}" authorId="{23B9AED0-1DB7-2C6C-36F5-3FB847EB75D2}" status="resolved" created="2024-10-08T12:33:14.835" complete="100000">
    <pc:sldMkLst xmlns:pc="http://schemas.microsoft.com/office/powerpoint/2013/main/command">
      <pc:docMk/>
      <pc:sldMk cId="0" sldId="256"/>
    </pc:sldMkLst>
    <p188:txBody>
      <a:bodyPr/>
      <a:lstStyle/>
      <a:p>
        <a:r>
          <a:rPr lang="en-US"/>
          <a:t>Since it's a social media oriented day, I think it's really important to focus on those kinds of corpora. </a:t>
        </a:r>
      </a:p>
    </p188:txBody>
  </p188:cm>
</p188:cmLst>
</file>

<file path=ppt/comments/modernComment_150_63E13A0C.xml><?xml version="1.0" encoding="utf-8"?>
<p188:cmLst xmlns:a="http://schemas.openxmlformats.org/drawingml/2006/main" xmlns:r="http://schemas.openxmlformats.org/officeDocument/2006/relationships" xmlns:p188="http://schemas.microsoft.com/office/powerpoint/2018/8/main">
  <p188:cm id="{B2115AA5-4272-402A-9642-70EFEBB3675A}" authorId="{23B9AED0-1DB7-2C6C-36F5-3FB847EB75D2}" created="2024-10-08T12:28:58.109">
    <pc:sldMkLst xmlns:pc="http://schemas.microsoft.com/office/powerpoint/2013/main/command">
      <pc:docMk/>
      <pc:sldMk cId="1675704844" sldId="336"/>
    </pc:sldMkLst>
    <p188:replyLst>
      <p188:reply id="{39CE1F8C-6576-4648-913E-DE50A7C80F99}" authorId="{23B9AED0-1DB7-2C6C-36F5-3FB847EB75D2}" created="2024-10-08T12:35:11.385">
        <p188:txBody>
          <a:bodyPr/>
          <a:lstStyle/>
          <a:p>
            <a:r>
              <a:rPr lang="en-US"/>
              <a:t>Maybe we can also create a QR code and had out a card after the end of the workshop asking them to fill it out? I'm afraid that there won't be enough time to do it during the one-hour workshop</a:t>
            </a:r>
          </a:p>
        </p188:txBody>
      </p188:reply>
    </p188:replyLst>
    <p188:txBody>
      <a:bodyPr/>
      <a:lstStyle/>
      <a:p>
        <a:r>
          <a:rPr lang="en-US"/>
          <a:t>Add link to our survey? </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endParaRPr sz="1200">
              <a:solidFill>
                <a:srgbClr val="444444"/>
              </a:solidFill>
              <a:highlight>
                <a:srgbClr val="FFFFFF"/>
              </a:highlight>
            </a:endParaRPr>
          </a:p>
          <a:p>
            <a:pPr marL="0" lvl="0" indent="0" algn="l" rtl="0">
              <a:lnSpc>
                <a:spcPct val="100000"/>
              </a:lnSpc>
              <a:spcBef>
                <a:spcPts val="120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indent="0">
              <a:buNone/>
            </a:pPr>
            <a:r>
              <a:rPr lang="en-US"/>
              <a:t>The importance of web and social media archiving is gaining recognition. Efforts are being made to enhance archiving methods, streamline the overall process, and create more collections for public access.</a:t>
            </a:r>
          </a:p>
        </p:txBody>
      </p:sp>
    </p:spTree>
    <p:extLst>
      <p:ext uri="{BB962C8B-B14F-4D97-AF65-F5344CB8AC3E}">
        <p14:creationId xmlns:p14="http://schemas.microsoft.com/office/powerpoint/2010/main" val="2585311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indent="0">
              <a:buNone/>
            </a:pPr>
            <a:r>
              <a:rPr lang="en-US"/>
              <a:t>The importance of web and social media archiving is gaining recognition. Efforts are being made to enhance archiving methods, streamline the overall process, and create more collections for public access.</a:t>
            </a:r>
          </a:p>
        </p:txBody>
      </p:sp>
    </p:spTree>
    <p:extLst>
      <p:ext uri="{BB962C8B-B14F-4D97-AF65-F5344CB8AC3E}">
        <p14:creationId xmlns:p14="http://schemas.microsoft.com/office/powerpoint/2010/main" val="3433175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 name="Google Shape;108;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294040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BE"/>
              <a:t>Let’s do the introduction first</a:t>
            </a:r>
            <a:endParaRPr/>
          </a:p>
        </p:txBody>
      </p:sp>
    </p:spTree>
    <p:extLst>
      <p:ext uri="{BB962C8B-B14F-4D97-AF65-F5344CB8AC3E}">
        <p14:creationId xmlns:p14="http://schemas.microsoft.com/office/powerpoint/2010/main" val="2301420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df2ddd6a4f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g2df2ddd6a4f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BE"/>
              <a:t>Let’s do the introduction first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BE"/>
              <a:t>Let’s do the introduction first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3" name="Google Shape;8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20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BE"/>
              <a:t>Let’s do the introduction first</a:t>
            </a:r>
            <a:endParaRPr/>
          </a:p>
        </p:txBody>
      </p:sp>
    </p:spTree>
    <p:extLst>
      <p:ext uri="{BB962C8B-B14F-4D97-AF65-F5344CB8AC3E}">
        <p14:creationId xmlns:p14="http://schemas.microsoft.com/office/powerpoint/2010/main" val="1035867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b="1" i="1"/>
              <a:t>How can we gain insights and understand the needs and requirements of researchers for access and use of born-digital archived (social media) content?</a:t>
            </a:r>
            <a:endParaRPr lang="en-US"/>
          </a:p>
        </p:txBody>
      </p:sp>
    </p:spTree>
    <p:extLst>
      <p:ext uri="{BB962C8B-B14F-4D97-AF65-F5344CB8AC3E}">
        <p14:creationId xmlns:p14="http://schemas.microsoft.com/office/powerpoint/2010/main" val="1063931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BE"/>
              <a:t>Let’s do the introduction first</a:t>
            </a:r>
            <a:endParaRPr/>
          </a:p>
        </p:txBody>
      </p:sp>
    </p:spTree>
    <p:extLst>
      <p:ext uri="{BB962C8B-B14F-4D97-AF65-F5344CB8AC3E}">
        <p14:creationId xmlns:p14="http://schemas.microsoft.com/office/powerpoint/2010/main" val="6487990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0_0.xm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hyperlink" Target="https://bit.ly/dashboardPROMISEBESOCIAL" TargetMode="Externa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4.jpeg"/><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kbr.be/en/projects/belgicaweb/" TargetMode="External"/><Relationship Id="rId2" Type="http://schemas.microsoft.com/office/2018/10/relationships/comments" Target="../comments/modernComment_150_63E13A0C.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www.bit.ly/SurveyBelgicaWeb" TargetMode="Externa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2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3"/>
          <p:cNvSpPr txBox="1">
            <a:spLocks noGrp="1"/>
          </p:cNvSpPr>
          <p:nvPr>
            <p:ph type="ctrTitle"/>
          </p:nvPr>
        </p:nvSpPr>
        <p:spPr>
          <a:xfrm>
            <a:off x="311700" y="744575"/>
            <a:ext cx="8520600" cy="1205700"/>
          </a:xfrm>
          <a:prstGeom prst="rect">
            <a:avLst/>
          </a:prstGeom>
          <a:noFill/>
          <a:ln>
            <a:noFill/>
          </a:ln>
        </p:spPr>
        <p:txBody>
          <a:bodyPr spcFirstLastPara="1" wrap="square" lIns="91425" tIns="91425" rIns="91425" bIns="91425" anchor="b" anchorCtr="0">
            <a:normAutofit/>
          </a:bodyPr>
          <a:lstStyle/>
          <a:p>
            <a:pPr>
              <a:spcAft>
                <a:spcPts val="1200"/>
              </a:spcAft>
            </a:pPr>
            <a:r>
              <a:rPr lang="en-US" sz="3600" b="1">
                <a:solidFill>
                  <a:schemeClr val="tx1"/>
                </a:solidFill>
                <a:latin typeface="League Spartan"/>
                <a:ea typeface="Roboto"/>
                <a:cs typeface="Roboto"/>
                <a:sym typeface="Montserrat"/>
              </a:rPr>
              <a:t>Unlocking archived born-digital data</a:t>
            </a:r>
            <a:endParaRPr lang="en-US" sz="3600" b="1">
              <a:solidFill>
                <a:schemeClr val="tx1"/>
              </a:solidFill>
              <a:latin typeface="League Spartan"/>
            </a:endParaRPr>
          </a:p>
        </p:txBody>
      </p:sp>
      <p:sp>
        <p:nvSpPr>
          <p:cNvPr id="56" name="Google Shape;56;p13"/>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800"/>
              <a:buNone/>
            </a:pPr>
            <a:endParaRPr/>
          </a:p>
        </p:txBody>
      </p:sp>
      <p:sp>
        <p:nvSpPr>
          <p:cNvPr id="57" name="Google Shape;57;p13"/>
          <p:cNvSpPr/>
          <p:nvPr/>
        </p:nvSpPr>
        <p:spPr>
          <a:xfrm>
            <a:off x="4188000" y="1950275"/>
            <a:ext cx="768000" cy="729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8" name="Google Shape;58;p13"/>
          <p:cNvPicPr preferRelativeResize="0"/>
          <p:nvPr/>
        </p:nvPicPr>
        <p:blipFill rotWithShape="1">
          <a:blip r:embed="rId4">
            <a:alphaModFix/>
          </a:blip>
          <a:srcRect/>
          <a:stretch/>
        </p:blipFill>
        <p:spPr>
          <a:xfrm>
            <a:off x="2738260" y="2056909"/>
            <a:ext cx="3850649" cy="5448226"/>
          </a:xfrm>
          <a:prstGeom prst="rect">
            <a:avLst/>
          </a:prstGeom>
          <a:noFill/>
          <a:ln>
            <a:noFill/>
          </a:ln>
        </p:spPr>
      </p:pic>
      <p:sp>
        <p:nvSpPr>
          <p:cNvPr id="59" name="Google Shape;59;p13"/>
          <p:cNvSpPr txBox="1">
            <a:spLocks noGrp="1"/>
          </p:cNvSpPr>
          <p:nvPr>
            <p:ph type="ctrTitle"/>
          </p:nvPr>
        </p:nvSpPr>
        <p:spPr>
          <a:xfrm>
            <a:off x="6442900" y="4436575"/>
            <a:ext cx="2340000" cy="396000"/>
          </a:xfrm>
          <a:prstGeom prst="rect">
            <a:avLst/>
          </a:prstGeom>
          <a:noFill/>
          <a:ln>
            <a:noFill/>
          </a:ln>
        </p:spPr>
        <p:txBody>
          <a:bodyPr spcFirstLastPara="1" wrap="square" lIns="91425" tIns="91425" rIns="91425" bIns="91425" anchor="b" anchorCtr="0">
            <a:noAutofit/>
          </a:bodyPr>
          <a:lstStyle/>
          <a:p>
            <a:pPr algn="r">
              <a:buSzPts val="990"/>
            </a:pPr>
            <a:r>
              <a:rPr lang="en-BE" sz="1200">
                <a:latin typeface="League Spartan"/>
                <a:ea typeface="League Spartan"/>
                <a:cs typeface="League Spartan"/>
                <a:sym typeface="League Spartan"/>
              </a:rPr>
              <a:t>15th of October 2024</a:t>
            </a:r>
            <a:endParaRPr lang="en-US" sz="1200">
              <a:latin typeface="League Spartan"/>
              <a:ea typeface="League Spartan"/>
              <a:cs typeface="League Spartan"/>
            </a:endParaRPr>
          </a:p>
          <a:p>
            <a:pPr algn="r"/>
            <a:r>
              <a:rPr lang="en-BE" sz="1200" err="1">
                <a:latin typeface="League Spartan"/>
                <a:cs typeface="Poppins"/>
                <a:sym typeface="League Spartan"/>
              </a:rPr>
              <a:t>Bijeenkomst</a:t>
            </a:r>
            <a:r>
              <a:rPr lang="en-BE" sz="1200">
                <a:latin typeface="League Spartan"/>
                <a:cs typeface="Poppins"/>
                <a:sym typeface="League Spartan"/>
              </a:rPr>
              <a:t> </a:t>
            </a:r>
            <a:r>
              <a:rPr lang="en-BE" sz="1200" err="1">
                <a:latin typeface="League Spartan"/>
                <a:cs typeface="Poppins"/>
                <a:sym typeface="League Spartan"/>
              </a:rPr>
              <a:t>Praktijknetwerk</a:t>
            </a:r>
            <a:r>
              <a:rPr lang="en-BE" sz="1200">
                <a:latin typeface="League Spartan"/>
                <a:cs typeface="Poppins"/>
                <a:sym typeface="League Spartan"/>
              </a:rPr>
              <a:t> </a:t>
            </a:r>
            <a:r>
              <a:rPr lang="en-BE" sz="1200" err="1">
                <a:latin typeface="League Spartan"/>
                <a:cs typeface="Poppins"/>
                <a:sym typeface="League Spartan"/>
              </a:rPr>
              <a:t>sociale</a:t>
            </a:r>
            <a:r>
              <a:rPr lang="en-BE" sz="1200">
                <a:latin typeface="League Spartan"/>
                <a:cs typeface="Poppins"/>
                <a:sym typeface="League Spartan"/>
              </a:rPr>
              <a:t> media archiveren: toegang en gebruik in beeld</a:t>
            </a:r>
            <a:endParaRPr lang="en-BE" sz="1200">
              <a:latin typeface="League Spartan"/>
            </a:endParaRPr>
          </a:p>
          <a:p>
            <a:pPr algn="r"/>
            <a:r>
              <a:rPr lang="en-BE" sz="1200">
                <a:latin typeface="League Spartan"/>
                <a:ea typeface="League Spartan"/>
                <a:cs typeface="League Spartan"/>
                <a:sym typeface="League Spartan"/>
              </a:rPr>
              <a:t>Den Haag, The Netherlands</a:t>
            </a:r>
            <a:endParaRPr sz="1200">
              <a:latin typeface="League Spartan"/>
            </a:endParaRPr>
          </a:p>
        </p:txBody>
      </p:sp>
      <p:sp>
        <p:nvSpPr>
          <p:cNvPr id="60" name="Google Shape;60;p13"/>
          <p:cNvSpPr txBox="1">
            <a:spLocks noGrp="1"/>
          </p:cNvSpPr>
          <p:nvPr>
            <p:ph type="ctrTitle"/>
          </p:nvPr>
        </p:nvSpPr>
        <p:spPr>
          <a:xfrm>
            <a:off x="285445" y="3793325"/>
            <a:ext cx="2980200" cy="1039200"/>
          </a:xfrm>
          <a:prstGeom prst="rect">
            <a:avLst/>
          </a:prstGeom>
          <a:noFill/>
          <a:ln>
            <a:noFill/>
          </a:ln>
        </p:spPr>
        <p:txBody>
          <a:bodyPr spcFirstLastPara="1" wrap="square" lIns="91425" tIns="91425" rIns="91425" bIns="91425" anchor="b" anchorCtr="0">
            <a:noAutofit/>
          </a:bodyPr>
          <a:lstStyle/>
          <a:p>
            <a:pPr algn="l">
              <a:buSzPts val="990"/>
            </a:pPr>
            <a:r>
              <a:rPr lang="en-BE" sz="1100" b="1">
                <a:latin typeface="League Spartan"/>
                <a:ea typeface="League Spartan"/>
                <a:cs typeface="League Spartan"/>
                <a:sym typeface="League Spartan"/>
              </a:rPr>
              <a:t>Friedel </a:t>
            </a:r>
            <a:r>
              <a:rPr lang="en-BE" sz="1100" b="1" err="1">
                <a:latin typeface="League Spartan"/>
                <a:ea typeface="League Spartan"/>
                <a:cs typeface="League Spartan"/>
                <a:sym typeface="League Spartan"/>
              </a:rPr>
              <a:t>Geeraert</a:t>
            </a:r>
            <a:r>
              <a:rPr lang="en-BE" sz="1100">
                <a:latin typeface="League Spartan"/>
                <a:ea typeface="League Spartan"/>
                <a:cs typeface="League Spartan"/>
                <a:sym typeface="League Spartan"/>
              </a:rPr>
              <a:t> | KBR</a:t>
            </a:r>
            <a:br>
              <a:rPr lang="en-BE" sz="1100">
                <a:latin typeface="League Spartan"/>
                <a:ea typeface="League Spartan"/>
                <a:cs typeface="League Spartan"/>
              </a:rPr>
            </a:br>
            <a:r>
              <a:rPr lang="en-BE" sz="1100" b="1">
                <a:latin typeface="League Spartan"/>
                <a:ea typeface="League Spartan"/>
                <a:cs typeface="League Spartan"/>
              </a:rPr>
              <a:t>Christina </a:t>
            </a:r>
            <a:r>
              <a:rPr lang="en-BE" sz="1100" b="1" err="1">
                <a:latin typeface="League Spartan"/>
                <a:ea typeface="League Spartan"/>
                <a:cs typeface="League Spartan"/>
              </a:rPr>
              <a:t>Vandendyck</a:t>
            </a:r>
            <a:r>
              <a:rPr lang="en-US" sz="1100">
                <a:latin typeface="League Spartan"/>
                <a:ea typeface="League Spartan"/>
              </a:rPr>
              <a:t> | </a:t>
            </a:r>
            <a:r>
              <a:rPr lang="en-BE" sz="1100">
                <a:latin typeface="League Spartan"/>
                <a:ea typeface="League Spartan"/>
                <a:cs typeface="League Spartan"/>
              </a:rPr>
              <a:t>KBR</a:t>
            </a:r>
            <a:br>
              <a:rPr lang="en-US" sz="1100">
                <a:latin typeface="League Spartan"/>
                <a:ea typeface="League Spartan"/>
              </a:rPr>
            </a:br>
            <a:r>
              <a:rPr lang="en-BE" sz="1100" b="1">
                <a:latin typeface="League Spartan"/>
                <a:ea typeface="League Spartan"/>
                <a:cs typeface="League Spartan"/>
                <a:sym typeface="League Spartan"/>
              </a:rPr>
              <a:t>Eveline </a:t>
            </a:r>
            <a:r>
              <a:rPr lang="en-BE" sz="1100" b="1" err="1">
                <a:latin typeface="League Spartan"/>
                <a:ea typeface="League Spartan"/>
                <a:cs typeface="League Spartan"/>
                <a:sym typeface="League Spartan"/>
              </a:rPr>
              <a:t>Vlassenroot</a:t>
            </a:r>
            <a:r>
              <a:rPr lang="en-BE" sz="1100">
                <a:latin typeface="League Spartan"/>
                <a:ea typeface="League Spartan"/>
                <a:cs typeface="League Spartan"/>
                <a:sym typeface="League Spartan"/>
              </a:rPr>
              <a:t> </a:t>
            </a:r>
            <a:r>
              <a:rPr lang="en-US" sz="1100">
                <a:latin typeface="League Spartan"/>
                <a:ea typeface="League Spartan"/>
                <a:sym typeface="League Spartan"/>
              </a:rPr>
              <a:t>| imec-mict-UGent</a:t>
            </a:r>
            <a:endParaRPr lang="en-US" sz="1100">
              <a:latin typeface="League Spartan"/>
              <a:ea typeface="League Spartan"/>
            </a:endParaRPr>
          </a:p>
        </p:txBody>
      </p:sp>
    </p:spTree>
  </p:cSld>
  <p:clrMapOvr>
    <a:masterClrMapping/>
  </p:clrMapOvr>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8"/>
          <p:cNvSpPr txBox="1">
            <a:spLocks noGrp="1"/>
          </p:cNvSpPr>
          <p:nvPr>
            <p:ph type="title"/>
          </p:nvPr>
        </p:nvSpPr>
        <p:spPr>
          <a:xfrm>
            <a:off x="452300" y="310800"/>
            <a:ext cx="8520600" cy="841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BE" sz="2800" b="1">
                <a:latin typeface="League Spartan"/>
                <a:ea typeface="League Spartan"/>
                <a:cs typeface="League Spartan"/>
                <a:sym typeface="League Spartan"/>
              </a:rPr>
              <a:t>THE BELGICAWEB PROJECT</a:t>
            </a:r>
            <a:endParaRPr sz="2800" b="1">
              <a:latin typeface="League Spartan"/>
              <a:ea typeface="League Spartan"/>
              <a:cs typeface="League Spartan"/>
              <a:sym typeface="League Spartan"/>
            </a:endParaRPr>
          </a:p>
        </p:txBody>
      </p:sp>
      <p:sp>
        <p:nvSpPr>
          <p:cNvPr id="105" name="Google Shape;105;p18"/>
          <p:cNvSpPr txBox="1"/>
          <p:nvPr/>
        </p:nvSpPr>
        <p:spPr>
          <a:xfrm>
            <a:off x="557225" y="1332125"/>
            <a:ext cx="7888200" cy="2591448"/>
          </a:xfrm>
          <a:prstGeom prst="rect">
            <a:avLst/>
          </a:prstGeom>
          <a:noFill/>
          <a:ln>
            <a:noFill/>
          </a:ln>
        </p:spPr>
        <p:txBody>
          <a:bodyPr spcFirstLastPara="1" wrap="square" lIns="91425" tIns="91425" rIns="91425" bIns="91425" anchor="t" anchorCtr="0">
            <a:spAutoFit/>
          </a:bodyPr>
          <a:lstStyle/>
          <a:p>
            <a:pPr marL="457200" marR="0" lvl="0" indent="-317500" algn="just" rtl="0">
              <a:lnSpc>
                <a:spcPct val="115000"/>
              </a:lnSpc>
              <a:spcBef>
                <a:spcPts val="0"/>
              </a:spcBef>
              <a:spcAft>
                <a:spcPts val="0"/>
              </a:spcAft>
              <a:buClr>
                <a:schemeClr val="dk1"/>
              </a:buClr>
              <a:buSzPts val="1400"/>
              <a:buFont typeface="League Spartan"/>
              <a:buChar char="●"/>
            </a:pPr>
            <a:r>
              <a:rPr lang="en-BE" sz="1700" b="0" i="0" u="none" strike="noStrike" cap="none">
                <a:solidFill>
                  <a:srgbClr val="000000"/>
                </a:solidFill>
                <a:latin typeface="League Spartan"/>
                <a:ea typeface="League Spartan"/>
                <a:cs typeface="League Spartan"/>
                <a:sym typeface="League Spartan"/>
              </a:rPr>
              <a:t>3-year research project funded by BRAIN-be (BELSPO): pillar 2 heritage science</a:t>
            </a:r>
            <a:endParaRPr sz="1700" b="0" i="0" u="none" strike="noStrike" cap="none">
              <a:solidFill>
                <a:srgbClr val="000000"/>
              </a:solidFill>
              <a:latin typeface="League Spartan"/>
              <a:ea typeface="League Spartan"/>
              <a:cs typeface="League Spartan"/>
              <a:sym typeface="League Spartan"/>
            </a:endParaRPr>
          </a:p>
          <a:p>
            <a:pPr marL="457200" marR="0" lvl="0" indent="-317500" algn="just" rtl="0">
              <a:lnSpc>
                <a:spcPct val="115000"/>
              </a:lnSpc>
              <a:spcBef>
                <a:spcPts val="0"/>
              </a:spcBef>
              <a:spcAft>
                <a:spcPts val="0"/>
              </a:spcAft>
              <a:buClr>
                <a:schemeClr val="dk1"/>
              </a:buClr>
              <a:buSzPts val="1400"/>
              <a:buFont typeface="League Spartan"/>
              <a:buChar char="●"/>
            </a:pPr>
            <a:r>
              <a:rPr lang="en-BE" sz="1700" b="0" i="0" u="none" strike="noStrike" cap="none">
                <a:solidFill>
                  <a:schemeClr val="dk1"/>
                </a:solidFill>
                <a:latin typeface="League Spartan"/>
                <a:ea typeface="League Spartan"/>
                <a:cs typeface="League Spartan"/>
                <a:sym typeface="League Spartan"/>
              </a:rPr>
              <a:t>Aim: Open up Belgium’s born-digital heritage and make it FAIR</a:t>
            </a:r>
            <a:endParaRPr/>
          </a:p>
          <a:p>
            <a:pPr marL="457200" marR="0" lvl="0" indent="-317500" algn="just" rtl="0">
              <a:lnSpc>
                <a:spcPct val="115000"/>
              </a:lnSpc>
              <a:spcBef>
                <a:spcPts val="0"/>
              </a:spcBef>
              <a:spcAft>
                <a:spcPts val="0"/>
              </a:spcAft>
              <a:buClr>
                <a:schemeClr val="dk1"/>
              </a:buClr>
              <a:buSzPts val="1400"/>
              <a:buFont typeface="League Spartan"/>
              <a:buChar char="●"/>
            </a:pPr>
            <a:r>
              <a:rPr lang="en-BE" sz="1700" b="0" i="0" u="none" strike="noStrike" cap="none">
                <a:solidFill>
                  <a:schemeClr val="dk1"/>
                </a:solidFill>
                <a:latin typeface="League Spartan"/>
                <a:ea typeface="League Spartan"/>
                <a:cs typeface="League Spartan"/>
                <a:sym typeface="League Spartan"/>
              </a:rPr>
              <a:t>Objectives</a:t>
            </a:r>
            <a:endParaRPr sz="1700" b="0" i="0" u="none" strike="noStrike" cap="none">
              <a:solidFill>
                <a:schemeClr val="dk1"/>
              </a:solidFill>
              <a:latin typeface="League Spartan"/>
              <a:ea typeface="League Spartan"/>
              <a:cs typeface="League Spartan"/>
              <a:sym typeface="League Spartan"/>
            </a:endParaRPr>
          </a:p>
          <a:p>
            <a:pPr marL="914400" marR="0" lvl="1" indent="-336550" algn="just" rtl="0">
              <a:lnSpc>
                <a:spcPct val="115000"/>
              </a:lnSpc>
              <a:spcBef>
                <a:spcPts val="0"/>
              </a:spcBef>
              <a:spcAft>
                <a:spcPts val="0"/>
              </a:spcAft>
              <a:buClr>
                <a:srgbClr val="000000"/>
              </a:buClr>
              <a:buSzPts val="1700"/>
              <a:buFont typeface="League Spartan"/>
              <a:buChar char="○"/>
            </a:pPr>
            <a:r>
              <a:rPr lang="en-BE" sz="1700" b="0" i="0" u="none" strike="noStrike" cap="none">
                <a:solidFill>
                  <a:schemeClr val="dk1"/>
                </a:solidFill>
                <a:latin typeface="League Spartan"/>
                <a:ea typeface="League Spartan"/>
                <a:cs typeface="League Spartan"/>
                <a:sym typeface="League Spartan"/>
              </a:rPr>
              <a:t>Investigate how to sustainably provide access to these collections</a:t>
            </a:r>
            <a:endParaRPr/>
          </a:p>
          <a:p>
            <a:pPr marL="914400" marR="0" lvl="1" indent="-336550" algn="just" rtl="0">
              <a:lnSpc>
                <a:spcPct val="115000"/>
              </a:lnSpc>
              <a:spcBef>
                <a:spcPts val="0"/>
              </a:spcBef>
              <a:spcAft>
                <a:spcPts val="0"/>
              </a:spcAft>
              <a:buClr>
                <a:srgbClr val="000000"/>
              </a:buClr>
              <a:buSzPts val="1700"/>
              <a:buFont typeface="League Spartan"/>
              <a:buChar char="○"/>
            </a:pPr>
            <a:r>
              <a:rPr lang="en-BE" sz="1700" b="0" i="0" u="none" strike="noStrike" cap="none">
                <a:solidFill>
                  <a:schemeClr val="dk1"/>
                </a:solidFill>
                <a:latin typeface="League Spartan"/>
                <a:ea typeface="League Spartan"/>
                <a:cs typeface="League Spartan"/>
                <a:sym typeface="League Spartan"/>
              </a:rPr>
              <a:t>Develop the necessary data infrastructure</a:t>
            </a:r>
            <a:endParaRPr/>
          </a:p>
          <a:p>
            <a:pPr marL="914400" marR="0" lvl="1" indent="-336550" algn="just" rtl="0">
              <a:lnSpc>
                <a:spcPct val="115000"/>
              </a:lnSpc>
              <a:spcBef>
                <a:spcPts val="0"/>
              </a:spcBef>
              <a:spcAft>
                <a:spcPts val="0"/>
              </a:spcAft>
              <a:buClr>
                <a:srgbClr val="000000"/>
              </a:buClr>
              <a:buSzPts val="1700"/>
              <a:buFont typeface="League Spartan"/>
              <a:buChar char="○"/>
            </a:pPr>
            <a:r>
              <a:rPr lang="en-BE" sz="1700" b="0" i="0" u="none" strike="noStrike" cap="none">
                <a:solidFill>
                  <a:schemeClr val="dk1"/>
                </a:solidFill>
                <a:latin typeface="League Spartan"/>
                <a:ea typeface="League Spartan"/>
                <a:cs typeface="League Spartan"/>
                <a:sym typeface="League Spartan"/>
              </a:rPr>
              <a:t>Enrich the (meta)data via linked data, NLP or other digital methods</a:t>
            </a:r>
            <a:endParaRPr/>
          </a:p>
          <a:p>
            <a:pPr marL="914400" marR="0" lvl="1" indent="-336550" algn="just" rtl="0">
              <a:lnSpc>
                <a:spcPct val="115000"/>
              </a:lnSpc>
              <a:spcBef>
                <a:spcPts val="0"/>
              </a:spcBef>
              <a:spcAft>
                <a:spcPts val="0"/>
              </a:spcAft>
              <a:buClr>
                <a:srgbClr val="000000"/>
              </a:buClr>
              <a:buSzPts val="1700"/>
              <a:buFont typeface="League Spartan"/>
              <a:buChar char="○"/>
            </a:pPr>
            <a:r>
              <a:rPr lang="en-BE" sz="1700" b="0" i="0" u="none" strike="noStrike" cap="none">
                <a:solidFill>
                  <a:schemeClr val="dk1"/>
                </a:solidFill>
                <a:latin typeface="League Spartan"/>
                <a:ea typeface="League Spartan"/>
                <a:cs typeface="League Spartan"/>
                <a:sym typeface="League Spartan"/>
              </a:rPr>
              <a:t>Analyse the relevant legal frameworks</a:t>
            </a:r>
            <a:endParaRPr/>
          </a:p>
          <a:p>
            <a:pPr marL="914400" marR="0" lvl="1" indent="-336550" algn="just" rtl="0">
              <a:lnSpc>
                <a:spcPct val="115000"/>
              </a:lnSpc>
              <a:spcBef>
                <a:spcPts val="0"/>
              </a:spcBef>
              <a:spcAft>
                <a:spcPts val="0"/>
              </a:spcAft>
              <a:buClr>
                <a:srgbClr val="000000"/>
              </a:buClr>
              <a:buSzPts val="1700"/>
              <a:buFont typeface="League Spartan"/>
              <a:buChar char="○"/>
            </a:pPr>
            <a:r>
              <a:rPr lang="en-BE" sz="1700" b="0" i="0" u="none" strike="noStrike" cap="none">
                <a:solidFill>
                  <a:schemeClr val="dk1"/>
                </a:solidFill>
                <a:latin typeface="League Spartan"/>
                <a:ea typeface="League Spartan"/>
                <a:cs typeface="League Spartan"/>
                <a:sym typeface="League Spartan"/>
              </a:rPr>
              <a:t>Promote Belgium’s born-digital heritage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378575" y="296050"/>
            <a:ext cx="8520600" cy="8418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600"/>
              <a:buNone/>
            </a:pPr>
            <a:r>
              <a:rPr lang="en-BE" sz="2800" b="1">
                <a:latin typeface="League Spartan"/>
                <a:ea typeface="League Spartan"/>
                <a:cs typeface="League Spartan"/>
                <a:sym typeface="League Spartan"/>
              </a:rPr>
              <a:t>THE BELGICAWEB TEAM</a:t>
            </a:r>
            <a:endParaRPr sz="2800" b="1">
              <a:latin typeface="League Spartan"/>
              <a:ea typeface="League Spartan"/>
              <a:cs typeface="League Spartan"/>
              <a:sym typeface="League Spartan"/>
            </a:endParaRPr>
          </a:p>
        </p:txBody>
      </p:sp>
      <p:sp>
        <p:nvSpPr>
          <p:cNvPr id="86" name="Google Shape;86;p17"/>
          <p:cNvSpPr txBox="1"/>
          <p:nvPr/>
        </p:nvSpPr>
        <p:spPr>
          <a:xfrm>
            <a:off x="251450" y="1332125"/>
            <a:ext cx="5629800" cy="446400"/>
          </a:xfrm>
          <a:prstGeom prst="rect">
            <a:avLst/>
          </a:prstGeom>
          <a:noFill/>
          <a:ln>
            <a:noFill/>
          </a:ln>
        </p:spPr>
        <p:txBody>
          <a:bodyPr spcFirstLastPara="1" wrap="square" lIns="91425" tIns="91425" rIns="91425" bIns="91425" anchor="t" anchorCtr="0">
            <a:spAutoFit/>
          </a:bodyPr>
          <a:lstStyle/>
          <a:p>
            <a:pPr marL="457200" marR="0" lvl="0" indent="-228600" algn="just" rtl="0">
              <a:lnSpc>
                <a:spcPct val="115000"/>
              </a:lnSpc>
              <a:spcBef>
                <a:spcPts val="0"/>
              </a:spcBef>
              <a:spcAft>
                <a:spcPts val="0"/>
              </a:spcAft>
              <a:buClr>
                <a:schemeClr val="dk1"/>
              </a:buClr>
              <a:buSzPts val="1400"/>
              <a:buFont typeface="League Spartan"/>
              <a:buNone/>
            </a:pPr>
            <a:endParaRPr sz="1700" b="0" i="0" u="none" strike="noStrike" cap="none">
              <a:solidFill>
                <a:srgbClr val="000000"/>
              </a:solidFill>
              <a:latin typeface="League Spartan"/>
              <a:ea typeface="League Spartan"/>
              <a:cs typeface="League Spartan"/>
              <a:sym typeface="League Spartan"/>
            </a:endParaRPr>
          </a:p>
        </p:txBody>
      </p:sp>
      <p:grpSp>
        <p:nvGrpSpPr>
          <p:cNvPr id="87" name="Google Shape;87;p17"/>
          <p:cNvGrpSpPr/>
          <p:nvPr/>
        </p:nvGrpSpPr>
        <p:grpSpPr>
          <a:xfrm>
            <a:off x="1415816" y="592905"/>
            <a:ext cx="6096117" cy="1475589"/>
            <a:chOff x="2311172" y="-1494375"/>
            <a:chExt cx="16256311" cy="3934903"/>
          </a:xfrm>
        </p:grpSpPr>
        <p:sp>
          <p:nvSpPr>
            <p:cNvPr id="88" name="Google Shape;88;p17"/>
            <p:cNvSpPr txBox="1"/>
            <p:nvPr/>
          </p:nvSpPr>
          <p:spPr>
            <a:xfrm>
              <a:off x="7462983" y="-1494375"/>
              <a:ext cx="11104500" cy="287400"/>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Clr>
                  <a:srgbClr val="000000"/>
                </a:buClr>
                <a:buSzPts val="4500"/>
                <a:buFont typeface="Arial"/>
                <a:buNone/>
              </a:pPr>
              <a:endParaRPr sz="700" b="0" i="0" u="none" strike="noStrike" cap="none">
                <a:solidFill>
                  <a:srgbClr val="000000"/>
                </a:solidFill>
                <a:latin typeface="Arial"/>
                <a:ea typeface="Arial"/>
                <a:cs typeface="Arial"/>
                <a:sym typeface="Arial"/>
              </a:endParaRPr>
            </a:p>
          </p:txBody>
        </p:sp>
        <p:sp>
          <p:nvSpPr>
            <p:cNvPr id="89" name="Google Shape;89;p17"/>
            <p:cNvSpPr txBox="1"/>
            <p:nvPr/>
          </p:nvSpPr>
          <p:spPr>
            <a:xfrm>
              <a:off x="2311172" y="2071228"/>
              <a:ext cx="6482100" cy="369300"/>
            </a:xfrm>
            <a:prstGeom prst="rect">
              <a:avLst/>
            </a:prstGeom>
            <a:noFill/>
            <a:ln>
              <a:noFill/>
            </a:ln>
          </p:spPr>
          <p:txBody>
            <a:bodyPr spcFirstLastPara="1" wrap="square" lIns="0" tIns="0" rIns="0" bIns="0" anchor="t" anchorCtr="0">
              <a:spAutoFit/>
            </a:bodyPr>
            <a:lstStyle/>
            <a:p>
              <a:pPr marL="0" marR="0" lvl="0" indent="0" algn="ctr" rtl="0">
                <a:lnSpc>
                  <a:spcPct val="366666"/>
                </a:lnSpc>
                <a:spcBef>
                  <a:spcPts val="0"/>
                </a:spcBef>
                <a:spcAft>
                  <a:spcPts val="0"/>
                </a:spcAft>
                <a:buClr>
                  <a:srgbClr val="000000"/>
                </a:buClr>
                <a:buSzPts val="900"/>
                <a:buFont typeface="Arial"/>
                <a:buNone/>
              </a:pPr>
              <a:endParaRPr sz="900" b="0" i="0" u="none" strike="noStrike" cap="none">
                <a:solidFill>
                  <a:schemeClr val="dk1"/>
                </a:solidFill>
                <a:latin typeface="Calibri"/>
                <a:ea typeface="Calibri"/>
                <a:cs typeface="Calibri"/>
                <a:sym typeface="Calibri"/>
              </a:endParaRPr>
            </a:p>
          </p:txBody>
        </p:sp>
      </p:grpSp>
      <p:pic>
        <p:nvPicPr>
          <p:cNvPr id="90" name="Google Shape;90;p17"/>
          <p:cNvPicPr preferRelativeResize="0"/>
          <p:nvPr/>
        </p:nvPicPr>
        <p:blipFill rotWithShape="1">
          <a:blip r:embed="rId3">
            <a:alphaModFix/>
          </a:blip>
          <a:srcRect/>
          <a:stretch/>
        </p:blipFill>
        <p:spPr>
          <a:xfrm>
            <a:off x="1188638" y="1321616"/>
            <a:ext cx="1309910" cy="467417"/>
          </a:xfrm>
          <a:prstGeom prst="rect">
            <a:avLst/>
          </a:prstGeom>
          <a:noFill/>
          <a:ln>
            <a:noFill/>
          </a:ln>
        </p:spPr>
      </p:pic>
      <p:pic>
        <p:nvPicPr>
          <p:cNvPr id="91" name="Google Shape;91;p17"/>
          <p:cNvPicPr preferRelativeResize="0"/>
          <p:nvPr/>
        </p:nvPicPr>
        <p:blipFill rotWithShape="1">
          <a:blip r:embed="rId4">
            <a:alphaModFix/>
          </a:blip>
          <a:srcRect/>
          <a:stretch/>
        </p:blipFill>
        <p:spPr>
          <a:xfrm>
            <a:off x="229027" y="1930006"/>
            <a:ext cx="913322" cy="974713"/>
          </a:xfrm>
          <a:prstGeom prst="rect">
            <a:avLst/>
          </a:prstGeom>
          <a:noFill/>
          <a:ln>
            <a:noFill/>
          </a:ln>
        </p:spPr>
      </p:pic>
      <p:pic>
        <p:nvPicPr>
          <p:cNvPr id="92" name="Google Shape;92;p17"/>
          <p:cNvPicPr preferRelativeResize="0"/>
          <p:nvPr/>
        </p:nvPicPr>
        <p:blipFill rotWithShape="1">
          <a:blip r:embed="rId5">
            <a:alphaModFix/>
          </a:blip>
          <a:srcRect/>
          <a:stretch/>
        </p:blipFill>
        <p:spPr>
          <a:xfrm>
            <a:off x="1120721" y="2149548"/>
            <a:ext cx="1447451" cy="531512"/>
          </a:xfrm>
          <a:prstGeom prst="rect">
            <a:avLst/>
          </a:prstGeom>
          <a:noFill/>
          <a:ln>
            <a:noFill/>
          </a:ln>
        </p:spPr>
      </p:pic>
      <p:pic>
        <p:nvPicPr>
          <p:cNvPr id="93" name="Google Shape;93;p17"/>
          <p:cNvPicPr preferRelativeResize="0"/>
          <p:nvPr/>
        </p:nvPicPr>
        <p:blipFill rotWithShape="1">
          <a:blip r:embed="rId6">
            <a:alphaModFix/>
          </a:blip>
          <a:srcRect r="2008"/>
          <a:stretch/>
        </p:blipFill>
        <p:spPr>
          <a:xfrm>
            <a:off x="1606118" y="2902748"/>
            <a:ext cx="718873" cy="706575"/>
          </a:xfrm>
          <a:prstGeom prst="rect">
            <a:avLst/>
          </a:prstGeom>
          <a:noFill/>
          <a:ln>
            <a:noFill/>
          </a:ln>
        </p:spPr>
      </p:pic>
      <p:pic>
        <p:nvPicPr>
          <p:cNvPr id="94" name="Google Shape;94;p17"/>
          <p:cNvPicPr preferRelativeResize="0"/>
          <p:nvPr/>
        </p:nvPicPr>
        <p:blipFill rotWithShape="1">
          <a:blip r:embed="rId7">
            <a:alphaModFix/>
          </a:blip>
          <a:srcRect l="31123" t="14244" r="11369"/>
          <a:stretch/>
        </p:blipFill>
        <p:spPr>
          <a:xfrm>
            <a:off x="1431748" y="4322607"/>
            <a:ext cx="1066800" cy="468668"/>
          </a:xfrm>
          <a:prstGeom prst="rect">
            <a:avLst/>
          </a:prstGeom>
          <a:noFill/>
          <a:ln>
            <a:noFill/>
          </a:ln>
        </p:spPr>
      </p:pic>
      <p:pic>
        <p:nvPicPr>
          <p:cNvPr id="95" name="Google Shape;95;p17"/>
          <p:cNvPicPr preferRelativeResize="0"/>
          <p:nvPr/>
        </p:nvPicPr>
        <p:blipFill rotWithShape="1">
          <a:blip r:embed="rId8">
            <a:alphaModFix/>
          </a:blip>
          <a:srcRect t="940" r="5605" b="941"/>
          <a:stretch/>
        </p:blipFill>
        <p:spPr>
          <a:xfrm>
            <a:off x="-195861" y="2937161"/>
            <a:ext cx="1903453" cy="1524575"/>
          </a:xfrm>
          <a:prstGeom prst="rect">
            <a:avLst/>
          </a:prstGeom>
          <a:noFill/>
          <a:ln>
            <a:noFill/>
          </a:ln>
        </p:spPr>
      </p:pic>
      <p:pic>
        <p:nvPicPr>
          <p:cNvPr id="96" name="Google Shape;96;p17"/>
          <p:cNvPicPr preferRelativeResize="0"/>
          <p:nvPr/>
        </p:nvPicPr>
        <p:blipFill rotWithShape="1">
          <a:blip r:embed="rId9">
            <a:alphaModFix/>
          </a:blip>
          <a:srcRect/>
          <a:stretch/>
        </p:blipFill>
        <p:spPr>
          <a:xfrm>
            <a:off x="1607897" y="3612966"/>
            <a:ext cx="733617" cy="706587"/>
          </a:xfrm>
          <a:prstGeom prst="rect">
            <a:avLst/>
          </a:prstGeom>
          <a:noFill/>
          <a:ln>
            <a:noFill/>
          </a:ln>
        </p:spPr>
      </p:pic>
      <p:graphicFrame>
        <p:nvGraphicFramePr>
          <p:cNvPr id="2" name="Table 1">
            <a:extLst>
              <a:ext uri="{FF2B5EF4-FFF2-40B4-BE49-F238E27FC236}">
                <a16:creationId xmlns:a16="http://schemas.microsoft.com/office/drawing/2014/main" id="{02CB1B17-9D81-18C7-CB6E-08260E18BC05}"/>
              </a:ext>
            </a:extLst>
          </p:cNvPr>
          <p:cNvGraphicFramePr>
            <a:graphicFrameLocks noGrp="1"/>
          </p:cNvGraphicFramePr>
          <p:nvPr>
            <p:extLst>
              <p:ext uri="{D42A27DB-BD31-4B8C-83A1-F6EECF244321}">
                <p14:modId xmlns:p14="http://schemas.microsoft.com/office/powerpoint/2010/main" val="1371774569"/>
              </p:ext>
            </p:extLst>
          </p:nvPr>
        </p:nvGraphicFramePr>
        <p:xfrm>
          <a:off x="2768388" y="1135126"/>
          <a:ext cx="5120640" cy="3810000"/>
        </p:xfrm>
        <a:graphic>
          <a:graphicData uri="http://schemas.openxmlformats.org/drawingml/2006/table">
            <a:tbl>
              <a:tblPr firstRow="1" bandRow="1">
                <a:tableStyleId>{2D5ABB26-0587-4C30-8999-92F81FD0307C}</a:tableStyleId>
              </a:tblPr>
              <a:tblGrid>
                <a:gridCol w="2560320">
                  <a:extLst>
                    <a:ext uri="{9D8B030D-6E8A-4147-A177-3AD203B41FA5}">
                      <a16:colId xmlns:a16="http://schemas.microsoft.com/office/drawing/2014/main" val="3983748501"/>
                    </a:ext>
                  </a:extLst>
                </a:gridCol>
                <a:gridCol w="2560320">
                  <a:extLst>
                    <a:ext uri="{9D8B030D-6E8A-4147-A177-3AD203B41FA5}">
                      <a16:colId xmlns:a16="http://schemas.microsoft.com/office/drawing/2014/main" val="1957885512"/>
                    </a:ext>
                  </a:extLst>
                </a:gridCol>
              </a:tblGrid>
              <a:tr h="154321">
                <a:tc>
                  <a:txBody>
                    <a:bodyPr/>
                    <a:lstStyle/>
                    <a:p>
                      <a:pPr lvl="0">
                        <a:lnSpc>
                          <a:spcPct val="100000"/>
                        </a:lnSpc>
                        <a:buNone/>
                      </a:pPr>
                      <a:r>
                        <a:rPr lang="en-US" sz="1400" b="0" i="0" u="none" strike="noStrike" noProof="0">
                          <a:solidFill>
                            <a:srgbClr val="000000"/>
                          </a:solidFill>
                          <a:latin typeface="League Spartan"/>
                        </a:rPr>
                        <a:t>Friedel </a:t>
                      </a:r>
                      <a:r>
                        <a:rPr lang="en-US" sz="1400" b="0" i="0" u="none" strike="noStrike" noProof="0" err="1">
                          <a:solidFill>
                            <a:srgbClr val="000000"/>
                          </a:solidFill>
                          <a:latin typeface="League Spartan"/>
                        </a:rPr>
                        <a:t>Geeraert</a:t>
                      </a:r>
                      <a:endParaRPr lang="en-US" err="1"/>
                    </a:p>
                    <a:p>
                      <a:pPr lvl="0">
                        <a:lnSpc>
                          <a:spcPct val="100000"/>
                        </a:lnSpc>
                        <a:buNone/>
                      </a:pPr>
                      <a:r>
                        <a:rPr lang="en-US">
                          <a:latin typeface="League Spartan"/>
                        </a:rPr>
                        <a:t>Christina </a:t>
                      </a:r>
                      <a:r>
                        <a:rPr lang="en-US" err="1">
                          <a:latin typeface="League Spartan"/>
                        </a:rPr>
                        <a:t>Vandendyck</a:t>
                      </a:r>
                      <a:endParaRPr lang="en-US">
                        <a:latin typeface="League Spartan"/>
                      </a:endParaRPr>
                    </a:p>
                  </a:txBody>
                  <a:tcPr/>
                </a:tc>
                <a:tc>
                  <a:txBody>
                    <a:bodyPr/>
                    <a:lstStyle/>
                    <a:p>
                      <a:pPr>
                        <a:lnSpc>
                          <a:spcPct val="100000"/>
                        </a:lnSpc>
                      </a:pPr>
                      <a:r>
                        <a:rPr lang="en-US">
                          <a:latin typeface="League Spartan"/>
                        </a:rPr>
                        <a:t>KBR</a:t>
                      </a:r>
                    </a:p>
                    <a:p>
                      <a:pPr lvl="0">
                        <a:lnSpc>
                          <a:spcPct val="100000"/>
                        </a:lnSpc>
                        <a:buNone/>
                      </a:pPr>
                      <a:r>
                        <a:rPr lang="en-US" sz="1400" b="0" i="0" u="none" strike="noStrike" noProof="0">
                          <a:solidFill>
                            <a:srgbClr val="000000"/>
                          </a:solidFill>
                          <a:latin typeface="League Spartan"/>
                        </a:rPr>
                        <a:t>KBR</a:t>
                      </a:r>
                      <a:endParaRPr lang="en-US"/>
                    </a:p>
                  </a:txBody>
                  <a:tcPr/>
                </a:tc>
                <a:extLst>
                  <a:ext uri="{0D108BD9-81ED-4DB2-BD59-A6C34878D82A}">
                    <a16:rowId xmlns:a16="http://schemas.microsoft.com/office/drawing/2014/main" val="4233763435"/>
                  </a:ext>
                </a:extLst>
              </a:tr>
              <a:tr h="154321">
                <a:tc>
                  <a:txBody>
                    <a:bodyPr/>
                    <a:lstStyle/>
                    <a:p>
                      <a:pPr>
                        <a:lnSpc>
                          <a:spcPct val="100000"/>
                        </a:lnSpc>
                      </a:pPr>
                      <a:endParaRPr lang="en-US">
                        <a:latin typeface="League Spartan"/>
                      </a:endParaRPr>
                    </a:p>
                  </a:txBody>
                  <a:tcPr/>
                </a:tc>
                <a:tc>
                  <a:txBody>
                    <a:bodyPr/>
                    <a:lstStyle/>
                    <a:p>
                      <a:pPr>
                        <a:lnSpc>
                          <a:spcPct val="100000"/>
                        </a:lnSpc>
                      </a:pPr>
                      <a:endParaRPr lang="en-US">
                        <a:latin typeface="League Spartan"/>
                      </a:endParaRPr>
                    </a:p>
                  </a:txBody>
                  <a:tcPr/>
                </a:tc>
                <a:extLst>
                  <a:ext uri="{0D108BD9-81ED-4DB2-BD59-A6C34878D82A}">
                    <a16:rowId xmlns:a16="http://schemas.microsoft.com/office/drawing/2014/main" val="1426029952"/>
                  </a:ext>
                </a:extLst>
              </a:tr>
              <a:tr h="154321">
                <a:tc>
                  <a:txBody>
                    <a:bodyPr/>
                    <a:lstStyle/>
                    <a:p>
                      <a:pPr>
                        <a:lnSpc>
                          <a:spcPct val="100000"/>
                        </a:lnSpc>
                      </a:pPr>
                      <a:r>
                        <a:rPr lang="en-US">
                          <a:latin typeface="League Spartan"/>
                        </a:rPr>
                        <a:t>Alejandra Michel</a:t>
                      </a:r>
                    </a:p>
                    <a:p>
                      <a:pPr lvl="0">
                        <a:lnSpc>
                          <a:spcPct val="100000"/>
                        </a:lnSpc>
                        <a:buNone/>
                      </a:pPr>
                      <a:r>
                        <a:rPr lang="en-US" sz="1400" b="0" i="0" u="none" strike="noStrike" noProof="0">
                          <a:solidFill>
                            <a:srgbClr val="000000"/>
                          </a:solidFill>
                          <a:latin typeface="League Spartan"/>
                        </a:rPr>
                        <a:t>Cécile de </a:t>
                      </a:r>
                      <a:r>
                        <a:rPr lang="en-US" sz="1400" b="0" i="0" u="none" strike="noStrike" noProof="0" err="1">
                          <a:solidFill>
                            <a:srgbClr val="000000"/>
                          </a:solidFill>
                          <a:latin typeface="League Spartan"/>
                        </a:rPr>
                        <a:t>Terwangne</a:t>
                      </a:r>
                      <a:endParaRPr lang="en-US" sz="1400" b="0" i="0" u="none" strike="noStrike" noProof="0">
                        <a:solidFill>
                          <a:srgbClr val="000000"/>
                        </a:solidFill>
                        <a:latin typeface="League Spartan"/>
                      </a:endParaRPr>
                    </a:p>
                    <a:p>
                      <a:pPr lvl="0">
                        <a:lnSpc>
                          <a:spcPct val="100000"/>
                        </a:lnSpc>
                        <a:buNone/>
                      </a:pPr>
                      <a:r>
                        <a:rPr lang="en-US" sz="1400" b="0" i="0" u="none" strike="noStrike" noProof="0">
                          <a:solidFill>
                            <a:srgbClr val="000000"/>
                          </a:solidFill>
                          <a:latin typeface="League Spartan"/>
                        </a:rPr>
                        <a:t>Elodie </a:t>
                      </a:r>
                      <a:r>
                        <a:rPr lang="en-US" sz="1400" b="0" i="0" u="none" strike="noStrike" noProof="0" err="1">
                          <a:solidFill>
                            <a:srgbClr val="000000"/>
                          </a:solidFill>
                          <a:latin typeface="League Spartan"/>
                        </a:rPr>
                        <a:t>Lecroart</a:t>
                      </a:r>
                      <a:endParaRPr lang="en-US" err="1"/>
                    </a:p>
                  </a:txBody>
                  <a:tcPr/>
                </a:tc>
                <a:tc>
                  <a:txBody>
                    <a:bodyPr/>
                    <a:lstStyle/>
                    <a:p>
                      <a:pPr>
                        <a:lnSpc>
                          <a:spcPct val="100000"/>
                        </a:lnSpc>
                      </a:pPr>
                      <a:r>
                        <a:rPr lang="en-US" err="1">
                          <a:latin typeface="League Spartan"/>
                        </a:rPr>
                        <a:t>UNamur</a:t>
                      </a:r>
                      <a:r>
                        <a:rPr lang="en-US">
                          <a:latin typeface="League Spartan"/>
                        </a:rPr>
                        <a:t> (CRIDS)</a:t>
                      </a:r>
                    </a:p>
                    <a:p>
                      <a:pPr lvl="0">
                        <a:lnSpc>
                          <a:spcPct val="100000"/>
                        </a:lnSpc>
                        <a:buNone/>
                      </a:pPr>
                      <a:r>
                        <a:rPr lang="en-US" sz="1400" b="0" i="0" u="none" strike="noStrike" noProof="0" err="1">
                          <a:solidFill>
                            <a:srgbClr val="000000"/>
                          </a:solidFill>
                          <a:latin typeface="League Spartan"/>
                        </a:rPr>
                        <a:t>UNamur</a:t>
                      </a:r>
                      <a:r>
                        <a:rPr lang="en-US" sz="1400" b="0" i="0" u="none" strike="noStrike" noProof="0">
                          <a:solidFill>
                            <a:srgbClr val="000000"/>
                          </a:solidFill>
                          <a:latin typeface="League Spartan"/>
                        </a:rPr>
                        <a:t> (CRIDS)</a:t>
                      </a:r>
                    </a:p>
                    <a:p>
                      <a:pPr lvl="0">
                        <a:lnSpc>
                          <a:spcPct val="100000"/>
                        </a:lnSpc>
                        <a:buNone/>
                      </a:pPr>
                      <a:r>
                        <a:rPr lang="en-US" sz="1400" b="0" i="0" u="none" strike="noStrike" noProof="0" err="1">
                          <a:solidFill>
                            <a:srgbClr val="000000"/>
                          </a:solidFill>
                          <a:latin typeface="League Spartan"/>
                        </a:rPr>
                        <a:t>UNamur</a:t>
                      </a:r>
                      <a:r>
                        <a:rPr lang="en-US" sz="1400" b="0" i="0" u="none" strike="noStrike" noProof="0">
                          <a:solidFill>
                            <a:srgbClr val="000000"/>
                          </a:solidFill>
                          <a:latin typeface="League Spartan"/>
                        </a:rPr>
                        <a:t> (CRIDS)</a:t>
                      </a:r>
                      <a:endParaRPr lang="en-US"/>
                    </a:p>
                  </a:txBody>
                  <a:tcPr/>
                </a:tc>
                <a:extLst>
                  <a:ext uri="{0D108BD9-81ED-4DB2-BD59-A6C34878D82A}">
                    <a16:rowId xmlns:a16="http://schemas.microsoft.com/office/drawing/2014/main" val="2539486164"/>
                  </a:ext>
                </a:extLst>
              </a:tr>
              <a:tr h="154321">
                <a:tc>
                  <a:txBody>
                    <a:bodyPr/>
                    <a:lstStyle/>
                    <a:p>
                      <a:pPr lvl="0">
                        <a:lnSpc>
                          <a:spcPct val="100000"/>
                        </a:lnSpc>
                        <a:buNone/>
                      </a:pPr>
                      <a:endParaRPr lang="en-US">
                        <a:latin typeface="League Spartan"/>
                      </a:endParaRPr>
                    </a:p>
                  </a:txBody>
                  <a:tcPr/>
                </a:tc>
                <a:tc>
                  <a:txBody>
                    <a:bodyPr/>
                    <a:lstStyle/>
                    <a:p>
                      <a:pPr lvl="0">
                        <a:lnSpc>
                          <a:spcPct val="100000"/>
                        </a:lnSpc>
                        <a:buNone/>
                      </a:pPr>
                      <a:endParaRPr lang="en-US">
                        <a:latin typeface="League Spartan"/>
                      </a:endParaRPr>
                    </a:p>
                  </a:txBody>
                  <a:tcPr/>
                </a:tc>
                <a:extLst>
                  <a:ext uri="{0D108BD9-81ED-4DB2-BD59-A6C34878D82A}">
                    <a16:rowId xmlns:a16="http://schemas.microsoft.com/office/drawing/2014/main" val="4161245186"/>
                  </a:ext>
                </a:extLst>
              </a:tr>
              <a:tr h="154321">
                <a:tc>
                  <a:txBody>
                    <a:bodyPr/>
                    <a:lstStyle/>
                    <a:p>
                      <a:pPr>
                        <a:lnSpc>
                          <a:spcPct val="100000"/>
                        </a:lnSpc>
                      </a:pPr>
                      <a:r>
                        <a:rPr lang="en-US">
                          <a:latin typeface="League Spartan"/>
                        </a:rPr>
                        <a:t>Peter </a:t>
                      </a:r>
                      <a:r>
                        <a:rPr lang="en-US" err="1">
                          <a:latin typeface="League Spartan"/>
                        </a:rPr>
                        <a:t>Mechant</a:t>
                      </a:r>
                    </a:p>
                    <a:p>
                      <a:pPr lvl="0">
                        <a:lnSpc>
                          <a:spcPct val="100000"/>
                        </a:lnSpc>
                        <a:buNone/>
                      </a:pPr>
                      <a:r>
                        <a:rPr lang="en-US" sz="1400" b="0" i="0" u="none" strike="noStrike" noProof="0">
                          <a:solidFill>
                            <a:srgbClr val="000000"/>
                          </a:solidFill>
                          <a:latin typeface="League Spartan"/>
                        </a:rPr>
                        <a:t>Eveline </a:t>
                      </a:r>
                      <a:r>
                        <a:rPr lang="en-US" sz="1400" b="0" i="0" u="none" strike="noStrike" noProof="0" err="1">
                          <a:solidFill>
                            <a:srgbClr val="000000"/>
                          </a:solidFill>
                          <a:latin typeface="League Spartan"/>
                        </a:rPr>
                        <a:t>Vlassenroot</a:t>
                      </a:r>
                      <a:endParaRPr lang="en-US" err="1"/>
                    </a:p>
                  </a:txBody>
                  <a:tcPr/>
                </a:tc>
                <a:tc>
                  <a:txBody>
                    <a:bodyPr/>
                    <a:lstStyle/>
                    <a:p>
                      <a:pPr lvl="0" algn="just">
                        <a:lnSpc>
                          <a:spcPct val="100000"/>
                        </a:lnSpc>
                        <a:spcBef>
                          <a:spcPts val="0"/>
                        </a:spcBef>
                        <a:spcAft>
                          <a:spcPts val="0"/>
                        </a:spcAft>
                        <a:buNone/>
                      </a:pPr>
                      <a:r>
                        <a:rPr lang="en-US" sz="1400" b="0" i="0" u="none" strike="noStrike" noProof="0" err="1">
                          <a:solidFill>
                            <a:srgbClr val="000000"/>
                          </a:solidFill>
                          <a:latin typeface="League Spartan"/>
                        </a:rPr>
                        <a:t>UGhent</a:t>
                      </a:r>
                      <a:r>
                        <a:rPr lang="en-US" sz="1400" b="0" i="0" u="none" strike="noStrike" noProof="0">
                          <a:solidFill>
                            <a:srgbClr val="000000"/>
                          </a:solidFill>
                          <a:latin typeface="League Spartan"/>
                        </a:rPr>
                        <a:t> (MICT)</a:t>
                      </a:r>
                    </a:p>
                    <a:p>
                      <a:pPr lvl="0" algn="just">
                        <a:lnSpc>
                          <a:spcPct val="100000"/>
                        </a:lnSpc>
                        <a:spcBef>
                          <a:spcPts val="0"/>
                        </a:spcBef>
                        <a:spcAft>
                          <a:spcPts val="0"/>
                        </a:spcAft>
                        <a:buNone/>
                      </a:pPr>
                      <a:r>
                        <a:rPr lang="en-US" sz="1400" b="0" i="0" u="none" strike="noStrike" noProof="0" err="1">
                          <a:solidFill>
                            <a:srgbClr val="000000"/>
                          </a:solidFill>
                          <a:latin typeface="League Spartan"/>
                        </a:rPr>
                        <a:t>UGhent</a:t>
                      </a:r>
                      <a:r>
                        <a:rPr lang="en-US" sz="1400" b="0" i="0" u="none" strike="noStrike" noProof="0">
                          <a:solidFill>
                            <a:srgbClr val="000000"/>
                          </a:solidFill>
                          <a:latin typeface="League Spartan"/>
                        </a:rPr>
                        <a:t> (MICT)</a:t>
                      </a:r>
                      <a:endParaRPr lang="en-US"/>
                    </a:p>
                  </a:txBody>
                  <a:tcPr/>
                </a:tc>
                <a:extLst>
                  <a:ext uri="{0D108BD9-81ED-4DB2-BD59-A6C34878D82A}">
                    <a16:rowId xmlns:a16="http://schemas.microsoft.com/office/drawing/2014/main" val="3216092914"/>
                  </a:ext>
                </a:extLst>
              </a:tr>
              <a:tr h="154321">
                <a:tc>
                  <a:txBody>
                    <a:bodyPr/>
                    <a:lstStyle/>
                    <a:p>
                      <a:pPr lvl="0">
                        <a:lnSpc>
                          <a:spcPct val="100000"/>
                        </a:lnSpc>
                        <a:buNone/>
                      </a:pPr>
                      <a:endParaRPr lang="en-US">
                        <a:latin typeface="League Spartan"/>
                      </a:endParaRPr>
                    </a:p>
                  </a:txBody>
                  <a:tcPr/>
                </a:tc>
                <a:tc>
                  <a:txBody>
                    <a:bodyPr/>
                    <a:lstStyle/>
                    <a:p>
                      <a:pPr lvl="0">
                        <a:lnSpc>
                          <a:spcPct val="100000"/>
                        </a:lnSpc>
                        <a:buNone/>
                      </a:pPr>
                      <a:endParaRPr lang="en-US">
                        <a:latin typeface="League Spartan"/>
                      </a:endParaRPr>
                    </a:p>
                  </a:txBody>
                  <a:tcPr/>
                </a:tc>
                <a:extLst>
                  <a:ext uri="{0D108BD9-81ED-4DB2-BD59-A6C34878D82A}">
                    <a16:rowId xmlns:a16="http://schemas.microsoft.com/office/drawing/2014/main" val="644553370"/>
                  </a:ext>
                </a:extLst>
              </a:tr>
              <a:tr h="154321">
                <a:tc>
                  <a:txBody>
                    <a:bodyPr/>
                    <a:lstStyle/>
                    <a:p>
                      <a:pPr lvl="0">
                        <a:lnSpc>
                          <a:spcPct val="100000"/>
                        </a:lnSpc>
                        <a:buNone/>
                      </a:pPr>
                      <a:r>
                        <a:rPr lang="en-US">
                          <a:latin typeface="League Spartan"/>
                        </a:rPr>
                        <a:t>Dieter Dewitte</a:t>
                      </a:r>
                    </a:p>
                  </a:txBody>
                  <a:tcPr/>
                </a:tc>
                <a:tc>
                  <a:txBody>
                    <a:bodyPr/>
                    <a:lstStyle/>
                    <a:p>
                      <a:pPr lvl="0">
                        <a:lnSpc>
                          <a:spcPct val="100000"/>
                        </a:lnSpc>
                        <a:buNone/>
                      </a:pPr>
                      <a:r>
                        <a:rPr lang="en-US" sz="1400" b="0" i="0" u="none" strike="noStrike" noProof="0" err="1">
                          <a:solidFill>
                            <a:srgbClr val="000000"/>
                          </a:solidFill>
                          <a:latin typeface="League Spartan"/>
                        </a:rPr>
                        <a:t>UGhent</a:t>
                      </a:r>
                      <a:r>
                        <a:rPr lang="en-US" sz="1400" b="0" i="0" u="none" strike="noStrike" noProof="0">
                          <a:solidFill>
                            <a:srgbClr val="000000"/>
                          </a:solidFill>
                          <a:latin typeface="League Spartan"/>
                        </a:rPr>
                        <a:t> (</a:t>
                      </a:r>
                      <a:r>
                        <a:rPr lang="en-US" sz="1400" b="0" i="0" u="none" strike="noStrike" noProof="0" err="1">
                          <a:solidFill>
                            <a:srgbClr val="000000"/>
                          </a:solidFill>
                          <a:latin typeface="League Spartan"/>
                        </a:rPr>
                        <a:t>IDLab</a:t>
                      </a:r>
                      <a:r>
                        <a:rPr lang="en-US" sz="1400" b="0" i="0" u="none" strike="noStrike" noProof="0">
                          <a:solidFill>
                            <a:srgbClr val="000000"/>
                          </a:solidFill>
                          <a:latin typeface="League Spartan"/>
                        </a:rPr>
                        <a:t>)</a:t>
                      </a:r>
                      <a:endParaRPr lang="en-US">
                        <a:latin typeface="League Spartan"/>
                      </a:endParaRPr>
                    </a:p>
                  </a:txBody>
                  <a:tcPr/>
                </a:tc>
                <a:extLst>
                  <a:ext uri="{0D108BD9-81ED-4DB2-BD59-A6C34878D82A}">
                    <a16:rowId xmlns:a16="http://schemas.microsoft.com/office/drawing/2014/main" val="2008154716"/>
                  </a:ext>
                </a:extLst>
              </a:tr>
              <a:tr h="154321">
                <a:tc>
                  <a:txBody>
                    <a:bodyPr/>
                    <a:lstStyle/>
                    <a:p>
                      <a:pPr lvl="0">
                        <a:lnSpc>
                          <a:spcPct val="100000"/>
                        </a:lnSpc>
                        <a:buNone/>
                      </a:pPr>
                      <a:endParaRPr lang="en-US">
                        <a:latin typeface="League Spartan"/>
                      </a:endParaRPr>
                    </a:p>
                  </a:txBody>
                  <a:tcPr/>
                </a:tc>
                <a:tc>
                  <a:txBody>
                    <a:bodyPr/>
                    <a:lstStyle/>
                    <a:p>
                      <a:pPr lvl="0">
                        <a:lnSpc>
                          <a:spcPct val="100000"/>
                        </a:lnSpc>
                        <a:buNone/>
                      </a:pPr>
                      <a:endParaRPr lang="en-US">
                        <a:latin typeface="League Spartan"/>
                      </a:endParaRPr>
                    </a:p>
                  </a:txBody>
                  <a:tcPr/>
                </a:tc>
                <a:extLst>
                  <a:ext uri="{0D108BD9-81ED-4DB2-BD59-A6C34878D82A}">
                    <a16:rowId xmlns:a16="http://schemas.microsoft.com/office/drawing/2014/main" val="2043585748"/>
                  </a:ext>
                </a:extLst>
              </a:tr>
              <a:tr h="154321">
                <a:tc>
                  <a:txBody>
                    <a:bodyPr/>
                    <a:lstStyle/>
                    <a:p>
                      <a:pPr lvl="0">
                        <a:lnSpc>
                          <a:spcPct val="100000"/>
                        </a:lnSpc>
                        <a:buNone/>
                      </a:pPr>
                      <a:r>
                        <a:rPr lang="en-US">
                          <a:latin typeface="League Spartan"/>
                        </a:rPr>
                        <a:t>Fien </a:t>
                      </a:r>
                      <a:r>
                        <a:rPr lang="en-US" err="1">
                          <a:latin typeface="League Spartan"/>
                        </a:rPr>
                        <a:t>Messens</a:t>
                      </a:r>
                      <a:r>
                        <a:rPr lang="en-US">
                          <a:latin typeface="League Spartan"/>
                        </a:rPr>
                        <a:t> (ad interim)</a:t>
                      </a:r>
                    </a:p>
                    <a:p>
                      <a:pPr lvl="0">
                        <a:lnSpc>
                          <a:spcPct val="100000"/>
                        </a:lnSpc>
                        <a:buNone/>
                      </a:pPr>
                      <a:r>
                        <a:rPr lang="en-US" sz="1400" b="0" i="0" u="none" strike="noStrike" noProof="0">
                          <a:solidFill>
                            <a:srgbClr val="000000"/>
                          </a:solidFill>
                          <a:latin typeface="League Spartan"/>
                        </a:rPr>
                        <a:t>Julie M. Birkholz</a:t>
                      </a:r>
                      <a:endParaRPr lang="en-US"/>
                    </a:p>
                  </a:txBody>
                  <a:tcPr/>
                </a:tc>
                <a:tc>
                  <a:txBody>
                    <a:bodyPr/>
                    <a:lstStyle/>
                    <a:p>
                      <a:pPr lvl="0">
                        <a:lnSpc>
                          <a:spcPct val="100000"/>
                        </a:lnSpc>
                        <a:buNone/>
                      </a:pPr>
                      <a:r>
                        <a:rPr lang="en-US" sz="1400" b="0" i="0" u="none" strike="noStrike" noProof="0" err="1">
                          <a:solidFill>
                            <a:srgbClr val="000000"/>
                          </a:solidFill>
                          <a:latin typeface="League Spartan"/>
                        </a:rPr>
                        <a:t>UGhent</a:t>
                      </a:r>
                      <a:r>
                        <a:rPr lang="en-US" sz="1400" b="0" i="0" u="none" strike="noStrike" noProof="0">
                          <a:solidFill>
                            <a:srgbClr val="000000"/>
                          </a:solidFill>
                          <a:latin typeface="League Spartan"/>
                        </a:rPr>
                        <a:t> (</a:t>
                      </a:r>
                      <a:r>
                        <a:rPr lang="en-US" sz="1400" b="0" i="0" u="none" strike="noStrike" noProof="0" err="1">
                          <a:solidFill>
                            <a:srgbClr val="000000"/>
                          </a:solidFill>
                          <a:latin typeface="League Spartan"/>
                        </a:rPr>
                        <a:t>GhentCDH</a:t>
                      </a:r>
                      <a:r>
                        <a:rPr lang="en-US" sz="1400" b="0" i="0" u="none" strike="noStrike" noProof="0">
                          <a:solidFill>
                            <a:srgbClr val="000000"/>
                          </a:solidFill>
                          <a:latin typeface="League Spartan"/>
                        </a:rPr>
                        <a:t>)</a:t>
                      </a:r>
                    </a:p>
                    <a:p>
                      <a:pPr lvl="0">
                        <a:lnSpc>
                          <a:spcPct val="100000"/>
                        </a:lnSpc>
                        <a:buNone/>
                      </a:pPr>
                      <a:r>
                        <a:rPr lang="en-US" sz="1400" b="0" i="0" u="none" strike="noStrike" noProof="0">
                          <a:solidFill>
                            <a:srgbClr val="000000"/>
                          </a:solidFill>
                          <a:latin typeface="League Spartan"/>
                        </a:rPr>
                        <a:t>KBR and </a:t>
                      </a:r>
                      <a:r>
                        <a:rPr lang="en-US" sz="1400" b="0" i="0" u="none" strike="noStrike" noProof="0" err="1">
                          <a:solidFill>
                            <a:srgbClr val="000000"/>
                          </a:solidFill>
                          <a:latin typeface="League Spartan"/>
                        </a:rPr>
                        <a:t>UGhent</a:t>
                      </a:r>
                      <a:r>
                        <a:rPr lang="en-US" sz="1400" b="0" i="0" u="none" strike="noStrike" noProof="0">
                          <a:solidFill>
                            <a:srgbClr val="000000"/>
                          </a:solidFill>
                          <a:latin typeface="League Spartan"/>
                        </a:rPr>
                        <a:t> (</a:t>
                      </a:r>
                      <a:r>
                        <a:rPr lang="en-US" sz="1400" b="0" i="0" u="none" strike="noStrike" noProof="0" err="1">
                          <a:solidFill>
                            <a:srgbClr val="000000"/>
                          </a:solidFill>
                          <a:latin typeface="League Spartan"/>
                        </a:rPr>
                        <a:t>GhentCDH</a:t>
                      </a:r>
                      <a:r>
                        <a:rPr lang="en-US" sz="1400" b="0" i="0" u="none" strike="noStrike" noProof="0">
                          <a:solidFill>
                            <a:srgbClr val="000000"/>
                          </a:solidFill>
                          <a:latin typeface="League Spartan"/>
                        </a:rPr>
                        <a:t>)</a:t>
                      </a:r>
                      <a:endParaRPr lang="en-US"/>
                    </a:p>
                  </a:txBody>
                  <a:tcPr/>
                </a:tc>
                <a:extLst>
                  <a:ext uri="{0D108BD9-81ED-4DB2-BD59-A6C34878D82A}">
                    <a16:rowId xmlns:a16="http://schemas.microsoft.com/office/drawing/2014/main" val="1927477198"/>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ct val="111111"/>
              <a:buNone/>
            </a:pPr>
            <a:r>
              <a:rPr lang="en-BE" b="1">
                <a:latin typeface="League Spartan"/>
                <a:ea typeface="League Spartan"/>
                <a:cs typeface="League Spartan"/>
                <a:sym typeface="League Spartan"/>
              </a:rPr>
              <a:t>Workshop outline</a:t>
            </a:r>
            <a:endParaRPr lang="en-US" b="1">
              <a:latin typeface="League Spartan"/>
              <a:ea typeface="League Spartan"/>
              <a:cs typeface="League Spartan"/>
            </a:endParaRPr>
          </a:p>
        </p:txBody>
      </p:sp>
    </p:spTree>
    <p:extLst>
      <p:ext uri="{BB962C8B-B14F-4D97-AF65-F5344CB8AC3E}">
        <p14:creationId xmlns:p14="http://schemas.microsoft.com/office/powerpoint/2010/main" val="1595377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3B1B0-E428-82C2-94A9-C60147844767}"/>
              </a:ext>
            </a:extLst>
          </p:cNvPr>
          <p:cNvSpPr>
            <a:spLocks noGrp="1"/>
          </p:cNvSpPr>
          <p:nvPr>
            <p:ph type="title"/>
          </p:nvPr>
        </p:nvSpPr>
        <p:spPr/>
        <p:txBody>
          <a:bodyPr>
            <a:normAutofit fontScale="90000"/>
          </a:bodyPr>
          <a:lstStyle/>
          <a:p>
            <a:r>
              <a:rPr lang="en-US" b="1">
                <a:latin typeface="League Spartan Medium"/>
              </a:rPr>
              <a:t>GOAL OF TODAY'S WORKSHOP</a:t>
            </a:r>
            <a:endParaRPr lang="en-US"/>
          </a:p>
        </p:txBody>
      </p:sp>
      <p:sp>
        <p:nvSpPr>
          <p:cNvPr id="4" name="Google Shape;311;p46">
            <a:extLst>
              <a:ext uri="{FF2B5EF4-FFF2-40B4-BE49-F238E27FC236}">
                <a16:creationId xmlns:a16="http://schemas.microsoft.com/office/drawing/2014/main" id="{07C28A63-D0A4-1CEA-7ECF-39A63935E17E}"/>
              </a:ext>
            </a:extLst>
          </p:cNvPr>
          <p:cNvSpPr txBox="1"/>
          <p:nvPr/>
        </p:nvSpPr>
        <p:spPr>
          <a:xfrm>
            <a:off x="557225" y="1332125"/>
            <a:ext cx="7697700" cy="2591448"/>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indent="-336550" algn="just">
              <a:lnSpc>
                <a:spcPct val="115000"/>
              </a:lnSpc>
              <a:buSzPts val="1700"/>
              <a:buFont typeface="League Spartan"/>
              <a:buAutoNum type="arabicParenR"/>
            </a:pPr>
            <a:r>
              <a:rPr lang="nl" sz="1700" b="1" err="1">
                <a:latin typeface="League Spartan"/>
                <a:ea typeface="League Spartan"/>
                <a:cs typeface="League Spartan"/>
              </a:rPr>
              <a:t>Enhance</a:t>
            </a:r>
            <a:r>
              <a:rPr lang="nl" sz="1700" b="1">
                <a:latin typeface="League Spartan"/>
                <a:ea typeface="League Spartan"/>
                <a:cs typeface="League Spartan"/>
              </a:rPr>
              <a:t> </a:t>
            </a:r>
            <a:r>
              <a:rPr lang="nl" sz="1700" b="1" err="1">
                <a:latin typeface="League Spartan"/>
                <a:ea typeface="League Spartan"/>
                <a:cs typeface="League Spartan"/>
              </a:rPr>
              <a:t>scientific</a:t>
            </a:r>
            <a:r>
              <a:rPr lang="nl" sz="1700" b="1">
                <a:latin typeface="League Spartan"/>
                <a:ea typeface="League Spartan"/>
                <a:cs typeface="League Spartan"/>
              </a:rPr>
              <a:t> </a:t>
            </a:r>
            <a:r>
              <a:rPr lang="nl" sz="1700" b="1" err="1">
                <a:latin typeface="League Spartan"/>
                <a:ea typeface="League Spartan"/>
                <a:cs typeface="League Spartan"/>
              </a:rPr>
              <a:t>exploitation</a:t>
            </a:r>
            <a:r>
              <a:rPr lang="nl" sz="1700">
                <a:latin typeface="League Spartan"/>
                <a:ea typeface="League Spartan"/>
                <a:cs typeface="League Spartan"/>
              </a:rPr>
              <a:t>: </a:t>
            </a:r>
            <a:r>
              <a:rPr lang="nl" sz="1700" err="1">
                <a:latin typeface="League Spartan"/>
                <a:ea typeface="League Spartan"/>
                <a:cs typeface="League Spartan"/>
              </a:rPr>
              <a:t>Develop</a:t>
            </a:r>
            <a:r>
              <a:rPr lang="nl" sz="1700">
                <a:latin typeface="League Spartan"/>
                <a:ea typeface="League Spartan"/>
                <a:cs typeface="League Spartan"/>
              </a:rPr>
              <a:t> </a:t>
            </a:r>
            <a:r>
              <a:rPr lang="nl" sz="1700" err="1">
                <a:latin typeface="League Spartan"/>
                <a:ea typeface="League Spartan"/>
                <a:cs typeface="League Spartan"/>
              </a:rPr>
              <a:t>strategies</a:t>
            </a:r>
            <a:r>
              <a:rPr lang="nl" sz="1700">
                <a:latin typeface="League Spartan"/>
                <a:ea typeface="League Spartan"/>
                <a:cs typeface="League Spartan"/>
              </a:rPr>
              <a:t> </a:t>
            </a:r>
            <a:r>
              <a:rPr lang="nl" sz="1700" err="1">
                <a:latin typeface="League Spartan"/>
                <a:ea typeface="League Spartan"/>
                <a:cs typeface="League Spartan"/>
              </a:rPr>
              <a:t>to</a:t>
            </a:r>
            <a:r>
              <a:rPr lang="nl" sz="1700">
                <a:latin typeface="League Spartan"/>
                <a:ea typeface="League Spartan"/>
                <a:cs typeface="League Spartan"/>
              </a:rPr>
              <a:t> </a:t>
            </a:r>
            <a:r>
              <a:rPr lang="nl" sz="1700" err="1">
                <a:latin typeface="League Spartan"/>
                <a:ea typeface="League Spartan"/>
                <a:cs typeface="League Spartan"/>
              </a:rPr>
              <a:t>improve</a:t>
            </a:r>
            <a:r>
              <a:rPr lang="nl" sz="1700">
                <a:latin typeface="League Spartan"/>
                <a:ea typeface="League Spartan"/>
                <a:cs typeface="League Spartan"/>
              </a:rPr>
              <a:t> access </a:t>
            </a:r>
            <a:r>
              <a:rPr lang="nl" sz="1700" err="1">
                <a:latin typeface="League Spartan"/>
                <a:ea typeface="League Spartan"/>
                <a:cs typeface="League Spartan"/>
              </a:rPr>
              <a:t>and</a:t>
            </a:r>
            <a:r>
              <a:rPr lang="nl" sz="1700">
                <a:latin typeface="League Spartan"/>
                <a:ea typeface="League Spartan"/>
                <a:cs typeface="League Spartan"/>
              </a:rPr>
              <a:t> </a:t>
            </a:r>
            <a:r>
              <a:rPr lang="nl" sz="1700" err="1">
                <a:latin typeface="League Spartan"/>
                <a:ea typeface="League Spartan"/>
                <a:cs typeface="League Spartan"/>
              </a:rPr>
              <a:t>use</a:t>
            </a:r>
            <a:r>
              <a:rPr lang="nl" sz="1700">
                <a:latin typeface="League Spartan"/>
                <a:ea typeface="League Spartan"/>
                <a:cs typeface="League Spartan"/>
              </a:rPr>
              <a:t> of born-digital </a:t>
            </a:r>
            <a:r>
              <a:rPr lang="nl" sz="1700" err="1">
                <a:latin typeface="League Spartan"/>
                <a:ea typeface="League Spartan"/>
                <a:cs typeface="League Spartan"/>
              </a:rPr>
              <a:t>archived</a:t>
            </a:r>
            <a:r>
              <a:rPr lang="nl" sz="1700">
                <a:latin typeface="League Spartan"/>
                <a:ea typeface="League Spartan"/>
                <a:cs typeface="League Spartan"/>
              </a:rPr>
              <a:t> (</a:t>
            </a:r>
            <a:r>
              <a:rPr lang="nl" sz="1700" err="1">
                <a:latin typeface="League Spartan"/>
                <a:ea typeface="League Spartan"/>
                <a:cs typeface="League Spartan"/>
              </a:rPr>
              <a:t>social</a:t>
            </a:r>
            <a:r>
              <a:rPr lang="nl" sz="1700">
                <a:latin typeface="League Spartan"/>
                <a:ea typeface="League Spartan"/>
                <a:cs typeface="League Spartan"/>
              </a:rPr>
              <a:t> media) content</a:t>
            </a:r>
            <a:endParaRPr lang="en-US">
              <a:ea typeface="League Spartan"/>
            </a:endParaRPr>
          </a:p>
          <a:p>
            <a:pPr marL="457200" indent="-336550" algn="just">
              <a:lnSpc>
                <a:spcPct val="114999"/>
              </a:lnSpc>
              <a:buSzPts val="1700"/>
              <a:buAutoNum type="arabicParenR"/>
            </a:pPr>
            <a:endParaRPr lang="nl" sz="1700" b="1">
              <a:latin typeface="League Spartan"/>
              <a:ea typeface="League Spartan"/>
              <a:cs typeface="League Spartan"/>
            </a:endParaRPr>
          </a:p>
          <a:p>
            <a:pPr marL="457200" indent="-336550" algn="just">
              <a:lnSpc>
                <a:spcPct val="114999"/>
              </a:lnSpc>
              <a:buSzPts val="1700"/>
              <a:buAutoNum type="arabicParenR"/>
            </a:pPr>
            <a:r>
              <a:rPr lang="nl" sz="1700" b="1" err="1">
                <a:latin typeface="League Spartan"/>
                <a:ea typeface="League Spartan"/>
                <a:cs typeface="League Spartan"/>
              </a:rPr>
              <a:t>Promote</a:t>
            </a:r>
            <a:r>
              <a:rPr lang="nl" sz="1700" b="1">
                <a:latin typeface="League Spartan"/>
                <a:ea typeface="League Spartan"/>
                <a:cs typeface="League Spartan"/>
              </a:rPr>
              <a:t> </a:t>
            </a:r>
            <a:r>
              <a:rPr lang="nl" sz="1700" b="1" err="1">
                <a:latin typeface="League Spartan"/>
                <a:ea typeface="League Spartan"/>
                <a:cs typeface="League Spartan"/>
              </a:rPr>
              <a:t>social</a:t>
            </a:r>
            <a:r>
              <a:rPr lang="nl" sz="1700" b="1">
                <a:latin typeface="League Spartan"/>
                <a:ea typeface="League Spartan"/>
                <a:cs typeface="League Spartan"/>
              </a:rPr>
              <a:t> </a:t>
            </a:r>
            <a:r>
              <a:rPr lang="nl" sz="1700" b="1" err="1">
                <a:latin typeface="League Spartan"/>
                <a:ea typeface="League Spartan"/>
                <a:cs typeface="League Spartan"/>
              </a:rPr>
              <a:t>valorisation</a:t>
            </a:r>
            <a:r>
              <a:rPr lang="nl" sz="1700">
                <a:latin typeface="League Spartan"/>
                <a:ea typeface="League Spartan"/>
                <a:cs typeface="League Spartan"/>
              </a:rPr>
              <a:t>: Foster </a:t>
            </a:r>
            <a:r>
              <a:rPr lang="nl" sz="1700" err="1">
                <a:latin typeface="League Spartan"/>
                <a:ea typeface="League Spartan"/>
                <a:cs typeface="League Spartan"/>
              </a:rPr>
              <a:t>interdisciplinary</a:t>
            </a:r>
            <a:r>
              <a:rPr lang="nl" sz="1700">
                <a:latin typeface="League Spartan"/>
                <a:ea typeface="League Spartan"/>
                <a:cs typeface="League Spartan"/>
              </a:rPr>
              <a:t> exchanges </a:t>
            </a:r>
            <a:r>
              <a:rPr lang="nl" sz="1700" err="1">
                <a:latin typeface="League Spartan"/>
                <a:ea typeface="League Spartan"/>
                <a:cs typeface="League Spartan"/>
              </a:rPr>
              <a:t>to</a:t>
            </a:r>
            <a:r>
              <a:rPr lang="nl" sz="1700">
                <a:latin typeface="League Spartan"/>
                <a:ea typeface="League Spartan"/>
                <a:cs typeface="League Spartan"/>
              </a:rPr>
              <a:t> </a:t>
            </a:r>
            <a:r>
              <a:rPr lang="nl" sz="1700" err="1">
                <a:latin typeface="League Spartan"/>
                <a:ea typeface="League Spartan"/>
                <a:cs typeface="League Spartan"/>
              </a:rPr>
              <a:t>expand</a:t>
            </a:r>
            <a:r>
              <a:rPr lang="nl" sz="1700">
                <a:latin typeface="League Spartan"/>
                <a:ea typeface="League Spartan"/>
                <a:cs typeface="League Spartan"/>
              </a:rPr>
              <a:t> </a:t>
            </a:r>
            <a:r>
              <a:rPr lang="nl" sz="1700" err="1">
                <a:latin typeface="League Spartan"/>
                <a:ea typeface="League Spartan"/>
                <a:cs typeface="League Spartan"/>
              </a:rPr>
              <a:t>the</a:t>
            </a:r>
            <a:r>
              <a:rPr lang="nl" sz="1700">
                <a:latin typeface="League Spartan"/>
                <a:ea typeface="League Spartan"/>
                <a:cs typeface="League Spartan"/>
              </a:rPr>
              <a:t> </a:t>
            </a:r>
            <a:r>
              <a:rPr lang="nl" sz="1700" err="1">
                <a:latin typeface="League Spartan"/>
                <a:ea typeface="League Spartan"/>
                <a:cs typeface="League Spartan"/>
              </a:rPr>
              <a:t>societal</a:t>
            </a:r>
            <a:r>
              <a:rPr lang="nl" sz="1700">
                <a:latin typeface="League Spartan"/>
                <a:ea typeface="League Spartan"/>
                <a:cs typeface="League Spartan"/>
              </a:rPr>
              <a:t> benefits of utilising born-digital </a:t>
            </a:r>
            <a:r>
              <a:rPr lang="nl" sz="1700" err="1">
                <a:latin typeface="League Spartan"/>
                <a:ea typeface="League Spartan"/>
                <a:cs typeface="League Spartan"/>
              </a:rPr>
              <a:t>archives</a:t>
            </a:r>
            <a:r>
              <a:rPr lang="nl" sz="1700">
                <a:latin typeface="League Spartan"/>
                <a:ea typeface="League Spartan"/>
                <a:cs typeface="League Spartan"/>
              </a:rPr>
              <a:t>.</a:t>
            </a:r>
            <a:endParaRPr lang="en-US"/>
          </a:p>
          <a:p>
            <a:pPr marL="914400" lvl="0" indent="-336550" algn="just" rtl="0">
              <a:lnSpc>
                <a:spcPct val="115000"/>
              </a:lnSpc>
              <a:spcBef>
                <a:spcPts val="0"/>
              </a:spcBef>
              <a:spcAft>
                <a:spcPts val="0"/>
              </a:spcAft>
              <a:buSzPts val="1700"/>
              <a:buFont typeface="League Spartan"/>
              <a:buChar char="-"/>
            </a:pPr>
            <a:endParaRPr lang="nl" sz="1700">
              <a:latin typeface="League Spartan"/>
              <a:ea typeface="League Spartan"/>
              <a:cs typeface="League Spartan"/>
            </a:endParaRPr>
          </a:p>
          <a:p>
            <a:pPr algn="just">
              <a:lnSpc>
                <a:spcPct val="115000"/>
              </a:lnSpc>
            </a:pPr>
            <a:endParaRPr lang="nl" sz="1700">
              <a:latin typeface="League Spartan"/>
              <a:ea typeface="League Spartan"/>
              <a:cs typeface="League Spartan"/>
              <a:sym typeface="League Spartan"/>
            </a:endParaRPr>
          </a:p>
          <a:p>
            <a:pPr algn="just">
              <a:lnSpc>
                <a:spcPct val="115000"/>
              </a:lnSpc>
            </a:pPr>
            <a:endParaRPr lang="nl" sz="1700">
              <a:latin typeface="League Spartan"/>
              <a:ea typeface="League Spartan"/>
              <a:cs typeface="League Spartan"/>
            </a:endParaRPr>
          </a:p>
        </p:txBody>
      </p:sp>
      <p:sp>
        <p:nvSpPr>
          <p:cNvPr id="12" name="Rectangle: Rounded Corners 11">
            <a:extLst>
              <a:ext uri="{FF2B5EF4-FFF2-40B4-BE49-F238E27FC236}">
                <a16:creationId xmlns:a16="http://schemas.microsoft.com/office/drawing/2014/main" id="{25B8FA9D-5F34-5C2B-DBA3-97010A272DE6}"/>
              </a:ext>
            </a:extLst>
          </p:cNvPr>
          <p:cNvSpPr/>
          <p:nvPr/>
        </p:nvSpPr>
        <p:spPr>
          <a:xfrm>
            <a:off x="1364392" y="3480486"/>
            <a:ext cx="6415215" cy="787743"/>
          </a:xfrm>
          <a:prstGeom prst="roundRect">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600" b="1" i="1">
              <a:solidFill>
                <a:srgbClr val="000000"/>
              </a:solidFill>
              <a:cs typeface="Arial"/>
            </a:endParaRPr>
          </a:p>
          <a:p>
            <a:pPr algn="ctr"/>
            <a:r>
              <a:rPr lang="en-US" sz="1600" b="1" i="1">
                <a:solidFill>
                  <a:srgbClr val="000000"/>
                </a:solidFill>
                <a:latin typeface="League Spartan"/>
                <a:cs typeface="Arial"/>
              </a:rPr>
              <a:t>=&gt; Gain insights and understand the needs and requirements of researchers for selection, access, enrichment of born-digital archived (social media) content.</a:t>
            </a:r>
            <a:endParaRPr lang="en-US"/>
          </a:p>
          <a:p>
            <a:pPr algn="ctr"/>
            <a:endParaRPr lang="en-US" sz="1000">
              <a:solidFill>
                <a:srgbClr val="000000"/>
              </a:solidFill>
              <a:cs typeface="Arial"/>
            </a:endParaRPr>
          </a:p>
          <a:p>
            <a:pPr algn="ctr"/>
            <a:endParaRPr lang="en-US" sz="1000">
              <a:cs typeface="Arial"/>
            </a:endParaRPr>
          </a:p>
        </p:txBody>
      </p:sp>
    </p:spTree>
    <p:extLst>
      <p:ext uri="{BB962C8B-B14F-4D97-AF65-F5344CB8AC3E}">
        <p14:creationId xmlns:p14="http://schemas.microsoft.com/office/powerpoint/2010/main" val="1303631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pPr marL="514350" indent="-514350">
              <a:buAutoNum type="arabicPeriod"/>
            </a:pPr>
            <a:r>
              <a:rPr lang="en-US" b="1">
                <a:latin typeface="League Spartan Medium"/>
              </a:rPr>
              <a:t>INTRODUCTION – Gain insights into user requirements</a:t>
            </a:r>
            <a:endParaRPr lang="en-US"/>
          </a:p>
        </p:txBody>
      </p:sp>
      <p:sp>
        <p:nvSpPr>
          <p:cNvPr id="3" name="Text Placeholder 2">
            <a:extLst>
              <a:ext uri="{FF2B5EF4-FFF2-40B4-BE49-F238E27FC236}">
                <a16:creationId xmlns:a16="http://schemas.microsoft.com/office/drawing/2014/main" id="{CDAB0D9B-407A-FC5E-8460-52A1AE28EFF5}"/>
              </a:ext>
            </a:extLst>
          </p:cNvPr>
          <p:cNvSpPr>
            <a:spLocks noGrp="1"/>
          </p:cNvSpPr>
          <p:nvPr>
            <p:ph type="body" idx="1"/>
          </p:nvPr>
        </p:nvSpPr>
        <p:spPr/>
        <p:txBody>
          <a:bodyPr spcFirstLastPara="1" wrap="square" lIns="91425" tIns="91425" rIns="91425" bIns="91425" anchor="ctr" anchorCtr="0">
            <a:normAutofit/>
          </a:bodyPr>
          <a:lstStyle/>
          <a:p>
            <a:pPr algn="ctr">
              <a:lnSpc>
                <a:spcPct val="114999"/>
              </a:lnSpc>
              <a:buNone/>
            </a:pPr>
            <a:r>
              <a:rPr lang="en" sz="2000">
                <a:solidFill>
                  <a:srgbClr val="141412"/>
                </a:solidFill>
                <a:latin typeface="League Spartan"/>
              </a:rPr>
              <a:t>Personas are fictional characters, created based upon research in order to represent the different user types that might use a service, product, … in a similar way. Creating personas helps us to understand users’ needs, experiences, behaviors and goals.</a:t>
            </a:r>
            <a:endParaRPr lang="en" sz="2000">
              <a:solidFill>
                <a:schemeClr val="dk1"/>
              </a:solidFill>
              <a:latin typeface="League Spartan"/>
            </a:endParaRPr>
          </a:p>
          <a:p>
            <a:pPr marL="95250" indent="0" algn="just">
              <a:lnSpc>
                <a:spcPct val="114999"/>
              </a:lnSpc>
              <a:buNone/>
            </a:pPr>
            <a:endParaRPr lang="en" sz="2100">
              <a:solidFill>
                <a:schemeClr val="dk1"/>
              </a:solidFill>
              <a:latin typeface="League Spartan"/>
            </a:endParaRPr>
          </a:p>
        </p:txBody>
      </p:sp>
      <p:sp>
        <p:nvSpPr>
          <p:cNvPr id="6" name="Rectangle: Rounded Corners 5">
            <a:extLst>
              <a:ext uri="{FF2B5EF4-FFF2-40B4-BE49-F238E27FC236}">
                <a16:creationId xmlns:a16="http://schemas.microsoft.com/office/drawing/2014/main" id="{568BA0FB-F79D-ACAD-C24D-A18B095CA87F}"/>
              </a:ext>
            </a:extLst>
          </p:cNvPr>
          <p:cNvSpPr/>
          <p:nvPr/>
        </p:nvSpPr>
        <p:spPr>
          <a:xfrm>
            <a:off x="1364392" y="3964458"/>
            <a:ext cx="6415215" cy="602392"/>
          </a:xfrm>
          <a:prstGeom prst="roundRect">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b="1" i="1">
              <a:solidFill>
                <a:srgbClr val="000000"/>
              </a:solidFill>
              <a:cs typeface="Arial"/>
            </a:endParaRPr>
          </a:p>
          <a:p>
            <a:pPr algn="ctr"/>
            <a:r>
              <a:rPr lang="en-US" sz="1600" b="1" i="1">
                <a:solidFill>
                  <a:srgbClr val="000000"/>
                </a:solidFill>
                <a:latin typeface="League Spartan"/>
                <a:cs typeface="Arial"/>
              </a:rPr>
              <a:t>Are there existing personas for access and use of born-digital archived (social media) content?</a:t>
            </a:r>
            <a:endParaRPr lang="en-US" sz="1600" b="1">
              <a:solidFill>
                <a:srgbClr val="000000"/>
              </a:solidFill>
              <a:latin typeface="League Spartan"/>
              <a:cs typeface="Arial"/>
            </a:endParaRPr>
          </a:p>
          <a:p>
            <a:pPr algn="ctr"/>
            <a:endParaRPr lang="en-US" sz="1000">
              <a:solidFill>
                <a:srgbClr val="000000"/>
              </a:solidFill>
              <a:cs typeface="Arial"/>
            </a:endParaRPr>
          </a:p>
          <a:p>
            <a:pPr algn="ctr"/>
            <a:endParaRPr lang="en-US" sz="1000">
              <a:cs typeface="Arial"/>
            </a:endParaRPr>
          </a:p>
        </p:txBody>
      </p:sp>
    </p:spTree>
    <p:extLst>
      <p:ext uri="{BB962C8B-B14F-4D97-AF65-F5344CB8AC3E}">
        <p14:creationId xmlns:p14="http://schemas.microsoft.com/office/powerpoint/2010/main" val="4169517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BESOCIAL persona's</a:t>
            </a:r>
          </a:p>
        </p:txBody>
      </p:sp>
      <p:sp>
        <p:nvSpPr>
          <p:cNvPr id="6" name="TextBox 5">
            <a:extLst>
              <a:ext uri="{FF2B5EF4-FFF2-40B4-BE49-F238E27FC236}">
                <a16:creationId xmlns:a16="http://schemas.microsoft.com/office/drawing/2014/main" id="{8AFA5498-97C2-AC91-70BA-7301360397A7}"/>
              </a:ext>
            </a:extLst>
          </p:cNvPr>
          <p:cNvSpPr txBox="1"/>
          <p:nvPr/>
        </p:nvSpPr>
        <p:spPr>
          <a:xfrm>
            <a:off x="3847354" y="4720865"/>
            <a:ext cx="5295402" cy="8679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800">
                <a:solidFill>
                  <a:schemeClr val="dk1"/>
                </a:solidFill>
                <a:latin typeface="League Spartan"/>
              </a:rPr>
              <a:t>Personas created based on in-depth interviews and survey data (n=399, see </a:t>
            </a:r>
            <a:r>
              <a:rPr lang="en-US" sz="800">
                <a:solidFill>
                  <a:schemeClr val="dk1"/>
                </a:solidFill>
                <a:latin typeface="League Spartan"/>
                <a:hlinkClick r:id="rId2">
                  <a:extLst>
                    <a:ext uri="{A12FA001-AC4F-418D-AE19-62706E023703}">
                      <ahyp:hlinkClr xmlns:ahyp="http://schemas.microsoft.com/office/drawing/2018/hyperlinkcolor" val="tx"/>
                    </a:ext>
                  </a:extLst>
                </a:hlinkClick>
              </a:rPr>
              <a:t>https://bit.ly/dashboardPROMISEBESOCIAL</a:t>
            </a:r>
            <a:r>
              <a:rPr lang="en-US" sz="800">
                <a:solidFill>
                  <a:schemeClr val="dk1"/>
                </a:solidFill>
                <a:latin typeface="League Spartan"/>
              </a:rPr>
              <a:t> for interactive Tableau dashboard) within the context of </a:t>
            </a:r>
            <a:r>
              <a:rPr lang="en-US" sz="800" err="1">
                <a:solidFill>
                  <a:schemeClr val="dk1"/>
                </a:solidFill>
                <a:latin typeface="League Spartan"/>
              </a:rPr>
              <a:t>Belspo</a:t>
            </a:r>
            <a:r>
              <a:rPr lang="en-US" sz="800">
                <a:solidFill>
                  <a:schemeClr val="dk1"/>
                </a:solidFill>
                <a:latin typeface="League Spartan"/>
              </a:rPr>
              <a:t> funded projects </a:t>
            </a:r>
            <a:r>
              <a:rPr lang="en-US" sz="800" b="1">
                <a:solidFill>
                  <a:schemeClr val="dk1"/>
                </a:solidFill>
                <a:latin typeface="League Spartan"/>
              </a:rPr>
              <a:t>PROMISE</a:t>
            </a:r>
            <a:r>
              <a:rPr lang="en-US" sz="800">
                <a:solidFill>
                  <a:schemeClr val="dk1"/>
                </a:solidFill>
                <a:latin typeface="League Spartan"/>
              </a:rPr>
              <a:t> &amp; </a:t>
            </a:r>
            <a:r>
              <a:rPr lang="en-US" sz="800" b="1">
                <a:solidFill>
                  <a:schemeClr val="dk1"/>
                </a:solidFill>
                <a:latin typeface="League Spartan"/>
              </a:rPr>
              <a:t>BESOCIAL </a:t>
            </a:r>
            <a:r>
              <a:rPr lang="en-US" sz="800">
                <a:solidFill>
                  <a:schemeClr val="dk1"/>
                </a:solidFill>
                <a:latin typeface="League Spartan"/>
              </a:rPr>
              <a:t>(2020-2022).</a:t>
            </a:r>
          </a:p>
          <a:p>
            <a:pPr algn="r">
              <a:lnSpc>
                <a:spcPct val="114999"/>
              </a:lnSpc>
            </a:pPr>
            <a:endParaRPr lang="en" sz="800">
              <a:solidFill>
                <a:schemeClr val="dk1"/>
              </a:solidFill>
              <a:latin typeface="League Spartan"/>
            </a:endParaRPr>
          </a:p>
          <a:p>
            <a:pPr marL="285750" indent="-361950" algn="r">
              <a:lnSpc>
                <a:spcPct val="114999"/>
              </a:lnSpc>
              <a:buFont typeface="Arial,Sans-Serif"/>
              <a:buChar char="•"/>
            </a:pPr>
            <a:endParaRPr lang="en" sz="800">
              <a:solidFill>
                <a:schemeClr val="dk1"/>
              </a:solidFill>
              <a:latin typeface="League Spartan"/>
            </a:endParaRPr>
          </a:p>
          <a:p>
            <a:pPr algn="r"/>
            <a:endParaRPr lang="en" sz="800">
              <a:solidFill>
                <a:schemeClr val="dk1"/>
              </a:solidFill>
              <a:latin typeface="League Spartan"/>
            </a:endParaRPr>
          </a:p>
        </p:txBody>
      </p:sp>
      <p:sp>
        <p:nvSpPr>
          <p:cNvPr id="25" name="Google Shape;343;p49">
            <a:extLst>
              <a:ext uri="{FF2B5EF4-FFF2-40B4-BE49-F238E27FC236}">
                <a16:creationId xmlns:a16="http://schemas.microsoft.com/office/drawing/2014/main" id="{94FC3BB9-5F9C-B763-B3F1-657DD3537C66}"/>
              </a:ext>
            </a:extLst>
          </p:cNvPr>
          <p:cNvSpPr txBox="1"/>
          <p:nvPr/>
        </p:nvSpPr>
        <p:spPr>
          <a:xfrm>
            <a:off x="346351" y="3024227"/>
            <a:ext cx="14724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post-doc researcher in communication sciences </a:t>
            </a:r>
            <a:endParaRPr sz="700" i="1"/>
          </a:p>
        </p:txBody>
      </p:sp>
      <p:sp>
        <p:nvSpPr>
          <p:cNvPr id="27" name="Google Shape;344;p49">
            <a:extLst>
              <a:ext uri="{FF2B5EF4-FFF2-40B4-BE49-F238E27FC236}">
                <a16:creationId xmlns:a16="http://schemas.microsoft.com/office/drawing/2014/main" id="{A526ED42-4774-3C3D-F542-D656A8F9CBA9}"/>
              </a:ext>
            </a:extLst>
          </p:cNvPr>
          <p:cNvSpPr txBox="1"/>
          <p:nvPr/>
        </p:nvSpPr>
        <p:spPr>
          <a:xfrm>
            <a:off x="3737351" y="3024227"/>
            <a:ext cx="16638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35-year old journalist working for the newspaper </a:t>
            </a:r>
            <a:endParaRPr sz="700" i="1"/>
          </a:p>
        </p:txBody>
      </p:sp>
      <p:sp>
        <p:nvSpPr>
          <p:cNvPr id="29" name="Google Shape;345;p49">
            <a:extLst>
              <a:ext uri="{FF2B5EF4-FFF2-40B4-BE49-F238E27FC236}">
                <a16:creationId xmlns:a16="http://schemas.microsoft.com/office/drawing/2014/main" id="{3E26D3FF-BA9B-6E36-A751-63F1B43F6A89}"/>
              </a:ext>
            </a:extLst>
          </p:cNvPr>
          <p:cNvSpPr txBox="1"/>
          <p:nvPr/>
        </p:nvSpPr>
        <p:spPr>
          <a:xfrm>
            <a:off x="5593276" y="3024227"/>
            <a:ext cx="15987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28-year old scientific researcher @KBR </a:t>
            </a:r>
            <a:endParaRPr sz="700" i="1"/>
          </a:p>
        </p:txBody>
      </p:sp>
      <p:sp>
        <p:nvSpPr>
          <p:cNvPr id="31" name="Google Shape;346;p49">
            <a:extLst>
              <a:ext uri="{FF2B5EF4-FFF2-40B4-BE49-F238E27FC236}">
                <a16:creationId xmlns:a16="http://schemas.microsoft.com/office/drawing/2014/main" id="{3D439F59-CCA7-41C1-B44D-0C09455BC104}"/>
              </a:ext>
            </a:extLst>
          </p:cNvPr>
          <p:cNvSpPr txBox="1"/>
          <p:nvPr/>
        </p:nvSpPr>
        <p:spPr>
          <a:xfrm>
            <a:off x="7295851" y="3024227"/>
            <a:ext cx="14724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68-year old former team coordinator </a:t>
            </a:r>
            <a:endParaRPr sz="700" i="1"/>
          </a:p>
        </p:txBody>
      </p:sp>
      <p:sp>
        <p:nvSpPr>
          <p:cNvPr id="33" name="Google Shape;347;p49">
            <a:extLst>
              <a:ext uri="{FF2B5EF4-FFF2-40B4-BE49-F238E27FC236}">
                <a16:creationId xmlns:a16="http://schemas.microsoft.com/office/drawing/2014/main" id="{ADD17D11-CF45-6778-7A10-03C9A1C1CDD6}"/>
              </a:ext>
            </a:extLst>
          </p:cNvPr>
          <p:cNvSpPr txBox="1"/>
          <p:nvPr/>
        </p:nvSpPr>
        <p:spPr>
          <a:xfrm>
            <a:off x="768151" y="1903127"/>
            <a:ext cx="6288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nl" sz="1604" b="1">
                <a:solidFill>
                  <a:schemeClr val="dk1"/>
                </a:solidFill>
                <a:latin typeface="Calibri"/>
                <a:ea typeface="Calibri"/>
                <a:cs typeface="Calibri"/>
                <a:sym typeface="Calibri"/>
              </a:rPr>
              <a:t>Bart</a:t>
            </a:r>
            <a:endParaRPr sz="1300" b="1"/>
          </a:p>
        </p:txBody>
      </p:sp>
      <p:sp>
        <p:nvSpPr>
          <p:cNvPr id="35" name="Google Shape;348;p49">
            <a:extLst>
              <a:ext uri="{FF2B5EF4-FFF2-40B4-BE49-F238E27FC236}">
                <a16:creationId xmlns:a16="http://schemas.microsoft.com/office/drawing/2014/main" id="{FE35C19B-E12A-442C-C0CE-061E19974754}"/>
              </a:ext>
            </a:extLst>
          </p:cNvPr>
          <p:cNvSpPr txBox="1"/>
          <p:nvPr/>
        </p:nvSpPr>
        <p:spPr>
          <a:xfrm>
            <a:off x="1946526" y="3024227"/>
            <a:ext cx="15987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PhD-student in computational linguistics </a:t>
            </a:r>
            <a:endParaRPr sz="700" i="1"/>
          </a:p>
        </p:txBody>
      </p:sp>
      <p:sp>
        <p:nvSpPr>
          <p:cNvPr id="37" name="Google Shape;349;p49">
            <a:extLst>
              <a:ext uri="{FF2B5EF4-FFF2-40B4-BE49-F238E27FC236}">
                <a16:creationId xmlns:a16="http://schemas.microsoft.com/office/drawing/2014/main" id="{660CF664-5CC4-03D7-296A-98141C3CFAF3}"/>
              </a:ext>
            </a:extLst>
          </p:cNvPr>
          <p:cNvSpPr txBox="1"/>
          <p:nvPr/>
        </p:nvSpPr>
        <p:spPr>
          <a:xfrm>
            <a:off x="2443539" y="1903127"/>
            <a:ext cx="6288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Febe</a:t>
            </a:r>
            <a:endParaRPr sz="1300" b="1"/>
          </a:p>
        </p:txBody>
      </p:sp>
      <p:sp>
        <p:nvSpPr>
          <p:cNvPr id="39" name="Google Shape;350;p49">
            <a:extLst>
              <a:ext uri="{FF2B5EF4-FFF2-40B4-BE49-F238E27FC236}">
                <a16:creationId xmlns:a16="http://schemas.microsoft.com/office/drawing/2014/main" id="{6E95BF2A-9292-78AF-6B9A-DB0BF0B428BB}"/>
              </a:ext>
            </a:extLst>
          </p:cNvPr>
          <p:cNvSpPr txBox="1"/>
          <p:nvPr/>
        </p:nvSpPr>
        <p:spPr>
          <a:xfrm>
            <a:off x="4198901" y="1903127"/>
            <a:ext cx="6288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Ben</a:t>
            </a:r>
            <a:endParaRPr sz="1300" b="1"/>
          </a:p>
        </p:txBody>
      </p:sp>
      <p:sp>
        <p:nvSpPr>
          <p:cNvPr id="41" name="Google Shape;351;p49">
            <a:extLst>
              <a:ext uri="{FF2B5EF4-FFF2-40B4-BE49-F238E27FC236}">
                <a16:creationId xmlns:a16="http://schemas.microsoft.com/office/drawing/2014/main" id="{605BD8B2-FA23-906A-A3F5-F50111064DE6}"/>
              </a:ext>
            </a:extLst>
          </p:cNvPr>
          <p:cNvSpPr txBox="1"/>
          <p:nvPr/>
        </p:nvSpPr>
        <p:spPr>
          <a:xfrm>
            <a:off x="5971130" y="1903127"/>
            <a:ext cx="8430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Manou</a:t>
            </a:r>
            <a:endParaRPr sz="1300" b="1"/>
          </a:p>
        </p:txBody>
      </p:sp>
      <p:pic>
        <p:nvPicPr>
          <p:cNvPr id="43" name="Picture 42" descr="A cartoon of a person with pigtails&#10;&#10;Description automatically generated">
            <a:extLst>
              <a:ext uri="{FF2B5EF4-FFF2-40B4-BE49-F238E27FC236}">
                <a16:creationId xmlns:a16="http://schemas.microsoft.com/office/drawing/2014/main" id="{F281960E-CBC5-5DDA-7714-BAA3060CB77E}"/>
              </a:ext>
            </a:extLst>
          </p:cNvPr>
          <p:cNvPicPr>
            <a:picLocks noChangeAspect="1"/>
          </p:cNvPicPr>
          <p:nvPr/>
        </p:nvPicPr>
        <p:blipFill>
          <a:blip r:embed="rId3"/>
          <a:stretch>
            <a:fillRect/>
          </a:stretch>
        </p:blipFill>
        <p:spPr>
          <a:xfrm>
            <a:off x="2355182" y="2288027"/>
            <a:ext cx="776037" cy="757989"/>
          </a:xfrm>
          <a:prstGeom prst="rect">
            <a:avLst/>
          </a:prstGeom>
        </p:spPr>
      </p:pic>
      <p:pic>
        <p:nvPicPr>
          <p:cNvPr id="45" name="Picture 44" descr="A cartoon of a person with glasses&#10;&#10;Description automatically generated">
            <a:extLst>
              <a:ext uri="{FF2B5EF4-FFF2-40B4-BE49-F238E27FC236}">
                <a16:creationId xmlns:a16="http://schemas.microsoft.com/office/drawing/2014/main" id="{26272EB0-53E6-A291-27F0-9383DCB152D4}"/>
              </a:ext>
            </a:extLst>
          </p:cNvPr>
          <p:cNvPicPr>
            <a:picLocks noChangeAspect="1"/>
          </p:cNvPicPr>
          <p:nvPr/>
        </p:nvPicPr>
        <p:blipFill>
          <a:blip r:embed="rId4"/>
          <a:stretch>
            <a:fillRect/>
          </a:stretch>
        </p:blipFill>
        <p:spPr>
          <a:xfrm>
            <a:off x="4123824" y="2288027"/>
            <a:ext cx="776037" cy="751974"/>
          </a:xfrm>
          <a:prstGeom prst="rect">
            <a:avLst/>
          </a:prstGeom>
        </p:spPr>
      </p:pic>
      <p:pic>
        <p:nvPicPr>
          <p:cNvPr id="47" name="Picture 46" descr="A person with blonde hair&#10;&#10;Description automatically generated">
            <a:extLst>
              <a:ext uri="{FF2B5EF4-FFF2-40B4-BE49-F238E27FC236}">
                <a16:creationId xmlns:a16="http://schemas.microsoft.com/office/drawing/2014/main" id="{C66989D6-0EDF-8574-FB2C-C98F4BD9745A}"/>
              </a:ext>
            </a:extLst>
          </p:cNvPr>
          <p:cNvPicPr>
            <a:picLocks noChangeAspect="1"/>
          </p:cNvPicPr>
          <p:nvPr/>
        </p:nvPicPr>
        <p:blipFill>
          <a:blip r:embed="rId5"/>
          <a:stretch>
            <a:fillRect/>
          </a:stretch>
        </p:blipFill>
        <p:spPr>
          <a:xfrm>
            <a:off x="6006766" y="2288026"/>
            <a:ext cx="776037" cy="751974"/>
          </a:xfrm>
          <a:prstGeom prst="rect">
            <a:avLst/>
          </a:prstGeom>
        </p:spPr>
      </p:pic>
      <p:sp>
        <p:nvSpPr>
          <p:cNvPr id="49" name="Google Shape;352;p49">
            <a:extLst>
              <a:ext uri="{FF2B5EF4-FFF2-40B4-BE49-F238E27FC236}">
                <a16:creationId xmlns:a16="http://schemas.microsoft.com/office/drawing/2014/main" id="{54A24C98-BD14-7AA8-F234-B62CB6D8ED65}"/>
              </a:ext>
            </a:extLst>
          </p:cNvPr>
          <p:cNvSpPr txBox="1"/>
          <p:nvPr/>
        </p:nvSpPr>
        <p:spPr>
          <a:xfrm>
            <a:off x="7593680" y="1903127"/>
            <a:ext cx="8430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Jan</a:t>
            </a:r>
            <a:endParaRPr sz="1300" b="1"/>
          </a:p>
        </p:txBody>
      </p:sp>
      <p:pic>
        <p:nvPicPr>
          <p:cNvPr id="51" name="Picture 50" descr="A cartoon of a person&#10;&#10;Description automatically generated">
            <a:extLst>
              <a:ext uri="{FF2B5EF4-FFF2-40B4-BE49-F238E27FC236}">
                <a16:creationId xmlns:a16="http://schemas.microsoft.com/office/drawing/2014/main" id="{B11898B7-3E17-B8C9-A1E5-6C3DF2CB8DC3}"/>
              </a:ext>
            </a:extLst>
          </p:cNvPr>
          <p:cNvPicPr>
            <a:picLocks noChangeAspect="1"/>
          </p:cNvPicPr>
          <p:nvPr/>
        </p:nvPicPr>
        <p:blipFill>
          <a:blip r:embed="rId6"/>
          <a:stretch>
            <a:fillRect/>
          </a:stretch>
        </p:blipFill>
        <p:spPr>
          <a:xfrm>
            <a:off x="637347" y="2264879"/>
            <a:ext cx="781465" cy="762829"/>
          </a:xfrm>
          <a:prstGeom prst="rect">
            <a:avLst/>
          </a:prstGeom>
        </p:spPr>
      </p:pic>
      <p:pic>
        <p:nvPicPr>
          <p:cNvPr id="53" name="Picture 52" descr="A person with dark hair wearing a tie&#10;&#10;Description automatically generated">
            <a:extLst>
              <a:ext uri="{FF2B5EF4-FFF2-40B4-BE49-F238E27FC236}">
                <a16:creationId xmlns:a16="http://schemas.microsoft.com/office/drawing/2014/main" id="{E9248A55-08E4-1D2E-0F7C-D4DB278ACEB2}"/>
              </a:ext>
            </a:extLst>
          </p:cNvPr>
          <p:cNvPicPr>
            <a:picLocks noChangeAspect="1"/>
          </p:cNvPicPr>
          <p:nvPr/>
        </p:nvPicPr>
        <p:blipFill>
          <a:blip r:embed="rId7"/>
          <a:stretch>
            <a:fillRect/>
          </a:stretch>
        </p:blipFill>
        <p:spPr>
          <a:xfrm>
            <a:off x="7625798" y="2295939"/>
            <a:ext cx="781465" cy="756617"/>
          </a:xfrm>
          <a:prstGeom prst="rect">
            <a:avLst/>
          </a:prstGeom>
        </p:spPr>
      </p:pic>
      <p:pic>
        <p:nvPicPr>
          <p:cNvPr id="4" name="Google Shape;313;p40" descr="A logo with lines and dots&#10;&#10;Description automatically generated">
            <a:extLst>
              <a:ext uri="{FF2B5EF4-FFF2-40B4-BE49-F238E27FC236}">
                <a16:creationId xmlns:a16="http://schemas.microsoft.com/office/drawing/2014/main" id="{2CDE0CD3-A323-1540-37E0-0D04A724EE47}"/>
              </a:ext>
            </a:extLst>
          </p:cNvPr>
          <p:cNvPicPr preferRelativeResize="0"/>
          <p:nvPr/>
        </p:nvPicPr>
        <p:blipFill rotWithShape="1">
          <a:blip r:embed="rId8">
            <a:alphaModFix/>
          </a:blip>
          <a:srcRect/>
          <a:stretch/>
        </p:blipFill>
        <p:spPr>
          <a:xfrm>
            <a:off x="7962963" y="127769"/>
            <a:ext cx="969445" cy="867472"/>
          </a:xfrm>
          <a:prstGeom prst="rect">
            <a:avLst/>
          </a:prstGeom>
          <a:noFill/>
          <a:ln>
            <a:noFill/>
          </a:ln>
        </p:spPr>
      </p:pic>
    </p:spTree>
    <p:extLst>
      <p:ext uri="{BB962C8B-B14F-4D97-AF65-F5344CB8AC3E}">
        <p14:creationId xmlns:p14="http://schemas.microsoft.com/office/powerpoint/2010/main" val="2761878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Persona #1: </a:t>
            </a:r>
            <a:r>
              <a:rPr lang="en-US" b="1">
                <a:highlight>
                  <a:srgbClr val="EAABBE"/>
                </a:highlight>
                <a:latin typeface="League Spartan Medium"/>
              </a:rPr>
              <a:t>Bart</a:t>
            </a:r>
            <a:endParaRPr lang="en-US" sz="1200" b="1">
              <a:highlight>
                <a:srgbClr val="EAABBE"/>
              </a:highlight>
            </a:endParaRPr>
          </a:p>
        </p:txBody>
      </p:sp>
      <p:sp>
        <p:nvSpPr>
          <p:cNvPr id="8" name="Text Placeholder 7">
            <a:extLst>
              <a:ext uri="{FF2B5EF4-FFF2-40B4-BE49-F238E27FC236}">
                <a16:creationId xmlns:a16="http://schemas.microsoft.com/office/drawing/2014/main" id="{E8DB962D-1837-2238-44AA-7B18920CF2EA}"/>
              </a:ext>
            </a:extLst>
          </p:cNvPr>
          <p:cNvSpPr>
            <a:spLocks noGrp="1"/>
          </p:cNvSpPr>
          <p:nvPr>
            <p:ph type="body" idx="1"/>
          </p:nvPr>
        </p:nvSpPr>
        <p:spPr/>
        <p:txBody>
          <a:bodyPr spcFirstLastPara="1" wrap="square" lIns="91425" tIns="91425" rIns="91425" bIns="91425" anchor="t" anchorCtr="0">
            <a:noAutofit/>
          </a:bodyPr>
          <a:lstStyle/>
          <a:p>
            <a:pPr marL="0" indent="0">
              <a:lnSpc>
                <a:spcPct val="100000"/>
              </a:lnSpc>
              <a:buNone/>
            </a:pPr>
            <a:r>
              <a:rPr lang="en" b="1">
                <a:solidFill>
                  <a:srgbClr val="000000"/>
                </a:solidFill>
                <a:latin typeface="League Spartan"/>
              </a:rPr>
              <a:t>Age &amp; Profession</a:t>
            </a:r>
            <a:r>
              <a:rPr lang="en">
                <a:solidFill>
                  <a:srgbClr val="000000"/>
                </a:solidFill>
                <a:latin typeface="League Spartan"/>
              </a:rPr>
              <a:t>: </a:t>
            </a:r>
            <a:endParaRPr lang="en-US">
              <a:solidFill>
                <a:srgbClr val="000000"/>
              </a:solidFill>
              <a:latin typeface="League Spartan"/>
            </a:endParaRPr>
          </a:p>
          <a:p>
            <a:pPr marL="0" indent="0">
              <a:lnSpc>
                <a:spcPct val="100000"/>
              </a:lnSpc>
              <a:buNone/>
            </a:pPr>
            <a:r>
              <a:rPr lang="en">
                <a:solidFill>
                  <a:srgbClr val="000000"/>
                </a:solidFill>
                <a:latin typeface="League Spartan"/>
              </a:rPr>
              <a:t>42-year old post-doc researcher in communication sciences</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Goal for using social media archive</a:t>
            </a:r>
            <a:r>
              <a:rPr lang="en">
                <a:solidFill>
                  <a:srgbClr val="000000"/>
                </a:solidFill>
                <a:latin typeface="League Spartan"/>
              </a:rPr>
              <a:t>: </a:t>
            </a:r>
            <a:endParaRPr lang="en-US">
              <a:solidFill>
                <a:srgbClr val="000000"/>
              </a:solidFill>
              <a:latin typeface="League Spartan"/>
            </a:endParaRPr>
          </a:p>
          <a:p>
            <a:pPr marL="0" indent="0">
              <a:lnSpc>
                <a:spcPct val="100000"/>
              </a:lnSpc>
              <a:buNone/>
            </a:pPr>
            <a:r>
              <a:rPr lang="en">
                <a:solidFill>
                  <a:srgbClr val="000000"/>
                </a:solidFill>
                <a:latin typeface="League Spartan"/>
              </a:rPr>
              <a:t>His abstract got accepted and now he and his assistant need to urgently start researching the hypothesis that ‘more extreme political parties post more ‘populist’ content/messages on Twitter’. In order to do that they need the tweets of all Belgian political parties tweeted over the last year.</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Professional situation</a:t>
            </a:r>
            <a:r>
              <a:rPr lang="en">
                <a:solidFill>
                  <a:srgbClr val="000000"/>
                </a:solidFill>
                <a:latin typeface="League Spartan"/>
              </a:rPr>
              <a:t>: Although Bart has some programming expertise, acquired more than a decade ago, he feels that he is not up to date. Moreover, because of a heavy workload, he feels that he lacks the time to thoroughly learn/acquire new skills that are required. He has little to no expertise in working with big data nor expertise in working with analytical software that can process those big datasets.</a:t>
            </a:r>
            <a:endParaRPr lang="en-US">
              <a:solidFill>
                <a:srgbClr val="000000"/>
              </a:solidFill>
              <a:latin typeface="League Spartan"/>
            </a:endParaRPr>
          </a:p>
          <a:p>
            <a:pPr marL="114300" indent="0">
              <a:lnSpc>
                <a:spcPct val="114999"/>
              </a:lnSpc>
              <a:buNone/>
            </a:pPr>
            <a:endParaRPr lang="en-US">
              <a:latin typeface="League Spartan"/>
            </a:endParaRPr>
          </a:p>
        </p:txBody>
      </p:sp>
      <p:pic>
        <p:nvPicPr>
          <p:cNvPr id="27" name="Picture 26" descr="A logo with lines and dots&#10;&#10;Description automatically generated">
            <a:extLst>
              <a:ext uri="{FF2B5EF4-FFF2-40B4-BE49-F238E27FC236}">
                <a16:creationId xmlns:a16="http://schemas.microsoft.com/office/drawing/2014/main" id="{249ACA6D-39E8-FF35-D18F-D535D3461EDF}"/>
              </a:ext>
            </a:extLst>
          </p:cNvPr>
          <p:cNvPicPr>
            <a:picLocks noChangeAspect="1"/>
          </p:cNvPicPr>
          <p:nvPr/>
        </p:nvPicPr>
        <p:blipFill rotWithShape="1">
          <a:blip r:embed="rId2"/>
          <a:srcRect t="-7135" r="-1250" b="-3300"/>
          <a:stretch/>
        </p:blipFill>
        <p:spPr>
          <a:xfrm>
            <a:off x="7391400" y="17274"/>
            <a:ext cx="869340" cy="843415"/>
          </a:xfrm>
          <a:prstGeom prst="rect">
            <a:avLst/>
          </a:prstGeom>
        </p:spPr>
      </p:pic>
      <p:pic>
        <p:nvPicPr>
          <p:cNvPr id="4" name="Picture 3" descr="A cartoon of a person&#10;&#10;Description automatically generated">
            <a:extLst>
              <a:ext uri="{FF2B5EF4-FFF2-40B4-BE49-F238E27FC236}">
                <a16:creationId xmlns:a16="http://schemas.microsoft.com/office/drawing/2014/main" id="{1DBED98D-0DC7-0391-CE24-B9241C550517}"/>
              </a:ext>
            </a:extLst>
          </p:cNvPr>
          <p:cNvPicPr>
            <a:picLocks noChangeAspect="1"/>
          </p:cNvPicPr>
          <p:nvPr/>
        </p:nvPicPr>
        <p:blipFill>
          <a:blip r:embed="rId3"/>
          <a:stretch>
            <a:fillRect/>
          </a:stretch>
        </p:blipFill>
        <p:spPr>
          <a:xfrm>
            <a:off x="8302901" y="59635"/>
            <a:ext cx="781465" cy="762829"/>
          </a:xfrm>
          <a:prstGeom prst="rect">
            <a:avLst/>
          </a:prstGeom>
        </p:spPr>
      </p:pic>
    </p:spTree>
    <p:extLst>
      <p:ext uri="{BB962C8B-B14F-4D97-AF65-F5344CB8AC3E}">
        <p14:creationId xmlns:p14="http://schemas.microsoft.com/office/powerpoint/2010/main" val="20091466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Persona #2: </a:t>
            </a:r>
            <a:r>
              <a:rPr lang="en-US" b="1">
                <a:highlight>
                  <a:srgbClr val="EAABBE"/>
                </a:highlight>
                <a:latin typeface="League Spartan Medium"/>
              </a:rPr>
              <a:t>Febe</a:t>
            </a:r>
            <a:endParaRPr lang="en-US" b="1">
              <a:highlight>
                <a:srgbClr val="EAABBE"/>
              </a:highlight>
            </a:endParaRPr>
          </a:p>
        </p:txBody>
      </p:sp>
      <p:sp>
        <p:nvSpPr>
          <p:cNvPr id="8" name="Text Placeholder 7">
            <a:extLst>
              <a:ext uri="{FF2B5EF4-FFF2-40B4-BE49-F238E27FC236}">
                <a16:creationId xmlns:a16="http://schemas.microsoft.com/office/drawing/2014/main" id="{E8DB962D-1837-2238-44AA-7B18920CF2EA}"/>
              </a:ext>
            </a:extLst>
          </p:cNvPr>
          <p:cNvSpPr>
            <a:spLocks noGrp="1"/>
          </p:cNvSpPr>
          <p:nvPr>
            <p:ph type="body" idx="1"/>
          </p:nvPr>
        </p:nvSpPr>
        <p:spPr/>
        <p:txBody>
          <a:bodyPr>
            <a:normAutofit fontScale="92500" lnSpcReduction="10000"/>
          </a:bodyPr>
          <a:lstStyle/>
          <a:p>
            <a:pPr marL="0" indent="0">
              <a:lnSpc>
                <a:spcPct val="100000"/>
              </a:lnSpc>
              <a:buNone/>
            </a:pPr>
            <a:r>
              <a:rPr lang="en" sz="1900" b="1">
                <a:solidFill>
                  <a:srgbClr val="000000"/>
                </a:solidFill>
                <a:latin typeface="League Spartan"/>
              </a:rPr>
              <a:t>Age &amp; Profession</a:t>
            </a:r>
            <a:r>
              <a:rPr lang="en" sz="1900">
                <a:solidFill>
                  <a:srgbClr val="000000"/>
                </a:solidFill>
                <a:latin typeface="League Spartan"/>
              </a:rPr>
              <a:t>: </a:t>
            </a:r>
            <a:endParaRPr lang="en-US" sz="1900">
              <a:solidFill>
                <a:srgbClr val="000000"/>
              </a:solidFill>
              <a:latin typeface="League Spartan"/>
            </a:endParaRPr>
          </a:p>
          <a:p>
            <a:pPr marL="0" indent="0">
              <a:lnSpc>
                <a:spcPct val="100000"/>
              </a:lnSpc>
              <a:buNone/>
            </a:pPr>
            <a:r>
              <a:rPr lang="en" sz="1900">
                <a:solidFill>
                  <a:srgbClr val="000000"/>
                </a:solidFill>
                <a:latin typeface="League Spartan"/>
              </a:rPr>
              <a:t>24-year old PhD-student in computational linguistics</a:t>
            </a:r>
            <a:endParaRPr lang="en-US" sz="1900">
              <a:solidFill>
                <a:srgbClr val="000000"/>
              </a:solidFill>
              <a:latin typeface="League Spartan"/>
            </a:endParaRPr>
          </a:p>
          <a:p>
            <a:pPr marL="0" indent="0">
              <a:lnSpc>
                <a:spcPct val="100000"/>
              </a:lnSpc>
              <a:buNone/>
            </a:pPr>
            <a:endParaRPr lang="en-US" sz="1900">
              <a:solidFill>
                <a:srgbClr val="000000"/>
              </a:solidFill>
              <a:latin typeface="League Spartan"/>
            </a:endParaRPr>
          </a:p>
          <a:p>
            <a:pPr marL="0" indent="0">
              <a:lnSpc>
                <a:spcPct val="100000"/>
              </a:lnSpc>
              <a:buNone/>
            </a:pPr>
            <a:r>
              <a:rPr lang="en" sz="1900" b="1">
                <a:solidFill>
                  <a:srgbClr val="000000"/>
                </a:solidFill>
                <a:latin typeface="League Spartan"/>
              </a:rPr>
              <a:t>Goal for using social media archive</a:t>
            </a:r>
            <a:r>
              <a:rPr lang="en" sz="1900">
                <a:solidFill>
                  <a:srgbClr val="000000"/>
                </a:solidFill>
                <a:latin typeface="League Spartan"/>
              </a:rPr>
              <a:t>: Febe is trying to develop a methodology for sentiment analysis and subjectivity detection through the deep semantic analysis of text published via social media channels. In order to train and test her code, she is looking for a big data set with (textual) social media content. </a:t>
            </a:r>
            <a:endParaRPr lang="en-US" sz="1900">
              <a:solidFill>
                <a:srgbClr val="000000"/>
              </a:solidFill>
              <a:latin typeface="League Spartan"/>
            </a:endParaRPr>
          </a:p>
          <a:p>
            <a:pPr marL="0" indent="0">
              <a:lnSpc>
                <a:spcPct val="100000"/>
              </a:lnSpc>
              <a:buNone/>
            </a:pPr>
            <a:endParaRPr lang="en-US" sz="1900">
              <a:solidFill>
                <a:srgbClr val="000000"/>
              </a:solidFill>
              <a:latin typeface="League Spartan"/>
            </a:endParaRPr>
          </a:p>
          <a:p>
            <a:pPr marL="0" indent="0">
              <a:lnSpc>
                <a:spcPct val="100000"/>
              </a:lnSpc>
              <a:buNone/>
            </a:pPr>
            <a:r>
              <a:rPr lang="en" sz="1900" b="1">
                <a:solidFill>
                  <a:srgbClr val="000000"/>
                </a:solidFill>
                <a:latin typeface="League Spartan"/>
              </a:rPr>
              <a:t>Professional situation</a:t>
            </a:r>
            <a:r>
              <a:rPr lang="en" sz="1900">
                <a:solidFill>
                  <a:srgbClr val="000000"/>
                </a:solidFill>
                <a:latin typeface="League Spartan"/>
              </a:rPr>
              <a:t>: In her first year, colleagues with more expertise helped her a lot with mastering the programming techniques and analytical software that are key in her field. This year she is following dedicated courses that focus on advanced programming through the high-performance computer cluster that her university makes available.</a:t>
            </a:r>
            <a:endParaRPr lang="en-US" sz="1900">
              <a:latin typeface="League Spartan"/>
            </a:endParaRPr>
          </a:p>
          <a:p>
            <a:pPr marL="114300" indent="0">
              <a:lnSpc>
                <a:spcPct val="114999"/>
              </a:lnSpc>
              <a:buNone/>
            </a:pPr>
            <a:endParaRPr lang="en-US">
              <a:latin typeface="League Spartan"/>
            </a:endParaRPr>
          </a:p>
        </p:txBody>
      </p:sp>
      <p:pic>
        <p:nvPicPr>
          <p:cNvPr id="5" name="Picture 4" descr="A logo with lines and dots&#10;&#10;Description automatically generated">
            <a:extLst>
              <a:ext uri="{FF2B5EF4-FFF2-40B4-BE49-F238E27FC236}">
                <a16:creationId xmlns:a16="http://schemas.microsoft.com/office/drawing/2014/main" id="{7495FDF3-48D2-5879-AAC3-67BBF07360BC}"/>
              </a:ext>
            </a:extLst>
          </p:cNvPr>
          <p:cNvPicPr>
            <a:picLocks noChangeAspect="1"/>
          </p:cNvPicPr>
          <p:nvPr/>
        </p:nvPicPr>
        <p:blipFill rotWithShape="1">
          <a:blip r:embed="rId2"/>
          <a:srcRect t="-7135" r="-1250" b="-3300"/>
          <a:stretch/>
        </p:blipFill>
        <p:spPr>
          <a:xfrm>
            <a:off x="7391400" y="17274"/>
            <a:ext cx="869340" cy="843415"/>
          </a:xfrm>
          <a:prstGeom prst="rect">
            <a:avLst/>
          </a:prstGeom>
        </p:spPr>
      </p:pic>
      <p:pic>
        <p:nvPicPr>
          <p:cNvPr id="6" name="Picture 5" descr="A cartoon of a person with pigtails&#10;&#10;Description automatically generated">
            <a:extLst>
              <a:ext uri="{FF2B5EF4-FFF2-40B4-BE49-F238E27FC236}">
                <a16:creationId xmlns:a16="http://schemas.microsoft.com/office/drawing/2014/main" id="{C92C06D7-358C-C9E7-A6AF-200FAC162538}"/>
              </a:ext>
            </a:extLst>
          </p:cNvPr>
          <p:cNvPicPr>
            <a:picLocks noChangeAspect="1"/>
          </p:cNvPicPr>
          <p:nvPr/>
        </p:nvPicPr>
        <p:blipFill>
          <a:blip r:embed="rId3"/>
          <a:stretch>
            <a:fillRect/>
          </a:stretch>
        </p:blipFill>
        <p:spPr>
          <a:xfrm>
            <a:off x="8368356" y="57935"/>
            <a:ext cx="776037" cy="757989"/>
          </a:xfrm>
          <a:prstGeom prst="rect">
            <a:avLst/>
          </a:prstGeom>
        </p:spPr>
      </p:pic>
    </p:spTree>
    <p:extLst>
      <p:ext uri="{BB962C8B-B14F-4D97-AF65-F5344CB8AC3E}">
        <p14:creationId xmlns:p14="http://schemas.microsoft.com/office/powerpoint/2010/main" val="33303885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Persona #3: </a:t>
            </a:r>
            <a:r>
              <a:rPr lang="en-US" b="1">
                <a:highlight>
                  <a:srgbClr val="EAABBE"/>
                </a:highlight>
                <a:latin typeface="League Spartan Medium"/>
              </a:rPr>
              <a:t>Ben</a:t>
            </a:r>
            <a:endParaRPr lang="en-US" b="1">
              <a:highlight>
                <a:srgbClr val="EAABBE"/>
              </a:highlight>
            </a:endParaRPr>
          </a:p>
        </p:txBody>
      </p:sp>
      <p:sp>
        <p:nvSpPr>
          <p:cNvPr id="8" name="Text Placeholder 7">
            <a:extLst>
              <a:ext uri="{FF2B5EF4-FFF2-40B4-BE49-F238E27FC236}">
                <a16:creationId xmlns:a16="http://schemas.microsoft.com/office/drawing/2014/main" id="{E8DB962D-1837-2238-44AA-7B18920CF2EA}"/>
              </a:ext>
            </a:extLst>
          </p:cNvPr>
          <p:cNvSpPr>
            <a:spLocks noGrp="1"/>
          </p:cNvSpPr>
          <p:nvPr>
            <p:ph type="body" idx="1"/>
          </p:nvPr>
        </p:nvSpPr>
        <p:spPr/>
        <p:txBody>
          <a:bodyPr>
            <a:normAutofit/>
          </a:bodyPr>
          <a:lstStyle/>
          <a:p>
            <a:pPr marL="0" indent="0">
              <a:lnSpc>
                <a:spcPct val="100000"/>
              </a:lnSpc>
              <a:buNone/>
            </a:pPr>
            <a:r>
              <a:rPr lang="en" b="1">
                <a:solidFill>
                  <a:srgbClr val="000000"/>
                </a:solidFill>
                <a:latin typeface="League Spartan"/>
              </a:rPr>
              <a:t>Age &amp; Profession</a:t>
            </a:r>
            <a:r>
              <a:rPr lang="en">
                <a:solidFill>
                  <a:srgbClr val="000000"/>
                </a:solidFill>
                <a:latin typeface="League Spartan"/>
              </a:rPr>
              <a:t>: </a:t>
            </a:r>
            <a:endParaRPr lang="en-US">
              <a:solidFill>
                <a:srgbClr val="000000"/>
              </a:solidFill>
              <a:latin typeface="League Spartan"/>
            </a:endParaRPr>
          </a:p>
          <a:p>
            <a:pPr marL="0" indent="0">
              <a:lnSpc>
                <a:spcPct val="100000"/>
              </a:lnSpc>
              <a:buNone/>
            </a:pPr>
            <a:r>
              <a:rPr lang="en">
                <a:solidFill>
                  <a:srgbClr val="000000"/>
                </a:solidFill>
                <a:latin typeface="League Spartan"/>
              </a:rPr>
              <a:t>a 35-year old journalist working for a newspaper</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Goal for using social media archive</a:t>
            </a:r>
            <a:r>
              <a:rPr lang="en">
                <a:solidFill>
                  <a:srgbClr val="000000"/>
                </a:solidFill>
                <a:latin typeface="League Spartan"/>
              </a:rPr>
              <a:t>: For an article on ‘fake </a:t>
            </a:r>
            <a:r>
              <a:rPr lang="en" err="1">
                <a:solidFill>
                  <a:srgbClr val="000000"/>
                </a:solidFill>
                <a:latin typeface="League Spartan"/>
              </a:rPr>
              <a:t>news’</a:t>
            </a:r>
            <a:r>
              <a:rPr lang="en">
                <a:solidFill>
                  <a:srgbClr val="000000"/>
                </a:solidFill>
                <a:latin typeface="League Spartan"/>
              </a:rPr>
              <a:t> Ben needs to collect examples of fake news (posts) on social media that were posted in the past.</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Professional situation</a:t>
            </a:r>
            <a:r>
              <a:rPr lang="en">
                <a:solidFill>
                  <a:srgbClr val="000000"/>
                </a:solidFill>
                <a:latin typeface="League Spartan"/>
              </a:rPr>
              <a:t>: Ben is known for his resourcefulness and for the fact that he likes to tinker with technology and software. However, Ben has never had a formal education in programming languages or techniques, nor does he have expertise in working with big data or analytical software. </a:t>
            </a:r>
            <a:endParaRPr lang="en-US">
              <a:latin typeface="League Spartan"/>
            </a:endParaRPr>
          </a:p>
          <a:p>
            <a:pPr marL="114300" indent="0">
              <a:lnSpc>
                <a:spcPct val="114999"/>
              </a:lnSpc>
              <a:buNone/>
            </a:pPr>
            <a:endParaRPr lang="en-US">
              <a:latin typeface="League Spartan"/>
            </a:endParaRPr>
          </a:p>
        </p:txBody>
      </p:sp>
      <p:pic>
        <p:nvPicPr>
          <p:cNvPr id="4" name="Picture 3" descr="A logo with lines and dots&#10;&#10;Description automatically generated">
            <a:extLst>
              <a:ext uri="{FF2B5EF4-FFF2-40B4-BE49-F238E27FC236}">
                <a16:creationId xmlns:a16="http://schemas.microsoft.com/office/drawing/2014/main" id="{75CA111A-124A-F24F-C954-61E82DF411FB}"/>
              </a:ext>
            </a:extLst>
          </p:cNvPr>
          <p:cNvPicPr>
            <a:picLocks noChangeAspect="1"/>
          </p:cNvPicPr>
          <p:nvPr/>
        </p:nvPicPr>
        <p:blipFill rotWithShape="1">
          <a:blip r:embed="rId2"/>
          <a:srcRect t="-7135" r="-1250" b="-3300"/>
          <a:stretch/>
        </p:blipFill>
        <p:spPr>
          <a:xfrm>
            <a:off x="7391400" y="17274"/>
            <a:ext cx="869340" cy="843415"/>
          </a:xfrm>
          <a:prstGeom prst="rect">
            <a:avLst/>
          </a:prstGeom>
        </p:spPr>
      </p:pic>
      <p:pic>
        <p:nvPicPr>
          <p:cNvPr id="6" name="Picture 5" descr="A cartoon of a person with glasses&#10;&#10;Description automatically generated">
            <a:extLst>
              <a:ext uri="{FF2B5EF4-FFF2-40B4-BE49-F238E27FC236}">
                <a16:creationId xmlns:a16="http://schemas.microsoft.com/office/drawing/2014/main" id="{360CED82-DF8D-1EA3-1D92-47253D660F49}"/>
              </a:ext>
            </a:extLst>
          </p:cNvPr>
          <p:cNvPicPr>
            <a:picLocks noChangeAspect="1"/>
          </p:cNvPicPr>
          <p:nvPr/>
        </p:nvPicPr>
        <p:blipFill>
          <a:blip r:embed="rId3"/>
          <a:stretch>
            <a:fillRect/>
          </a:stretch>
        </p:blipFill>
        <p:spPr>
          <a:xfrm>
            <a:off x="8366590" y="64147"/>
            <a:ext cx="776037" cy="751974"/>
          </a:xfrm>
          <a:prstGeom prst="rect">
            <a:avLst/>
          </a:prstGeom>
        </p:spPr>
      </p:pic>
    </p:spTree>
    <p:extLst>
      <p:ext uri="{BB962C8B-B14F-4D97-AF65-F5344CB8AC3E}">
        <p14:creationId xmlns:p14="http://schemas.microsoft.com/office/powerpoint/2010/main" val="14833205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Persona #4: </a:t>
            </a:r>
            <a:r>
              <a:rPr lang="en-US" b="1">
                <a:highlight>
                  <a:srgbClr val="EAABBE"/>
                </a:highlight>
                <a:latin typeface="League Spartan Medium"/>
              </a:rPr>
              <a:t>Manou</a:t>
            </a:r>
            <a:endParaRPr lang="en-US" b="1">
              <a:highlight>
                <a:srgbClr val="EAABBE"/>
              </a:highlight>
            </a:endParaRPr>
          </a:p>
        </p:txBody>
      </p:sp>
      <p:sp>
        <p:nvSpPr>
          <p:cNvPr id="8" name="Text Placeholder 7">
            <a:extLst>
              <a:ext uri="{FF2B5EF4-FFF2-40B4-BE49-F238E27FC236}">
                <a16:creationId xmlns:a16="http://schemas.microsoft.com/office/drawing/2014/main" id="{E8DB962D-1837-2238-44AA-7B18920CF2EA}"/>
              </a:ext>
            </a:extLst>
          </p:cNvPr>
          <p:cNvSpPr>
            <a:spLocks noGrp="1"/>
          </p:cNvSpPr>
          <p:nvPr>
            <p:ph type="body" idx="1"/>
          </p:nvPr>
        </p:nvSpPr>
        <p:spPr/>
        <p:txBody>
          <a:bodyPr>
            <a:normAutofit/>
          </a:bodyPr>
          <a:lstStyle/>
          <a:p>
            <a:pPr marL="0" indent="0">
              <a:lnSpc>
                <a:spcPct val="100000"/>
              </a:lnSpc>
              <a:buNone/>
            </a:pPr>
            <a:r>
              <a:rPr lang="en" b="1">
                <a:solidFill>
                  <a:srgbClr val="000000"/>
                </a:solidFill>
                <a:latin typeface="League Spartan"/>
              </a:rPr>
              <a:t>Age &amp; Profession</a:t>
            </a:r>
            <a:r>
              <a:rPr lang="en">
                <a:solidFill>
                  <a:srgbClr val="000000"/>
                </a:solidFill>
                <a:latin typeface="League Spartan"/>
              </a:rPr>
              <a:t>: </a:t>
            </a:r>
            <a:endParaRPr lang="en-US">
              <a:solidFill>
                <a:srgbClr val="000000"/>
              </a:solidFill>
              <a:latin typeface="League Spartan"/>
            </a:endParaRPr>
          </a:p>
          <a:p>
            <a:pPr marL="0" indent="0">
              <a:lnSpc>
                <a:spcPct val="100000"/>
              </a:lnSpc>
              <a:buNone/>
            </a:pPr>
            <a:r>
              <a:rPr lang="en">
                <a:solidFill>
                  <a:srgbClr val="000000"/>
                </a:solidFill>
                <a:latin typeface="League Spartan"/>
              </a:rPr>
              <a:t>28-year old scientific researcher @ national library</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Goal of using social media archive</a:t>
            </a:r>
            <a:r>
              <a:rPr lang="en">
                <a:solidFill>
                  <a:srgbClr val="000000"/>
                </a:solidFill>
                <a:latin typeface="League Spartan"/>
              </a:rPr>
              <a:t>: Manou wants to conduct exploratory research by means of close reading of pertinent social media channels and accounts to see whether social media comments exist on </a:t>
            </a:r>
            <a:r>
              <a:rPr lang="en" err="1">
                <a:solidFill>
                  <a:srgbClr val="000000"/>
                </a:solidFill>
                <a:latin typeface="League Spartan"/>
              </a:rPr>
              <a:t>digitised</a:t>
            </a:r>
            <a:r>
              <a:rPr lang="en">
                <a:solidFill>
                  <a:srgbClr val="000000"/>
                </a:solidFill>
                <a:latin typeface="League Spartan"/>
              </a:rPr>
              <a:t> heritage collections. In order to kick-off the collection she aims to collect as much as social media content as possible on already </a:t>
            </a:r>
            <a:r>
              <a:rPr lang="en" err="1">
                <a:solidFill>
                  <a:srgbClr val="000000"/>
                </a:solidFill>
                <a:latin typeface="League Spartan"/>
              </a:rPr>
              <a:t>digitised</a:t>
            </a:r>
            <a:r>
              <a:rPr lang="en">
                <a:solidFill>
                  <a:srgbClr val="000000"/>
                </a:solidFill>
                <a:latin typeface="League Spartan"/>
              </a:rPr>
              <a:t> heritage collections.</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Professional situation</a:t>
            </a:r>
            <a:r>
              <a:rPr lang="en">
                <a:solidFill>
                  <a:srgbClr val="000000"/>
                </a:solidFill>
                <a:latin typeface="League Spartan"/>
              </a:rPr>
              <a:t>: Manou studied information and communication sciences (during which she picked up some basic digital literacy skills).</a:t>
            </a:r>
            <a:endParaRPr lang="en-US">
              <a:latin typeface="League Spartan"/>
            </a:endParaRPr>
          </a:p>
          <a:p>
            <a:pPr marL="0" indent="0">
              <a:lnSpc>
                <a:spcPct val="100000"/>
              </a:lnSpc>
              <a:buNone/>
            </a:pPr>
            <a:endParaRPr lang="en">
              <a:solidFill>
                <a:srgbClr val="000000"/>
              </a:solidFill>
              <a:latin typeface="League Spartan"/>
            </a:endParaRPr>
          </a:p>
          <a:p>
            <a:pPr marL="114300" indent="0">
              <a:lnSpc>
                <a:spcPct val="114999"/>
              </a:lnSpc>
              <a:buNone/>
            </a:pPr>
            <a:endParaRPr lang="en-US">
              <a:latin typeface="League Spartan"/>
            </a:endParaRPr>
          </a:p>
        </p:txBody>
      </p:sp>
      <p:pic>
        <p:nvPicPr>
          <p:cNvPr id="5" name="Picture 4" descr="A logo with lines and dots&#10;&#10;Description automatically generated">
            <a:extLst>
              <a:ext uri="{FF2B5EF4-FFF2-40B4-BE49-F238E27FC236}">
                <a16:creationId xmlns:a16="http://schemas.microsoft.com/office/drawing/2014/main" id="{1EC29EEB-2A16-4C93-7090-2E3349AA0038}"/>
              </a:ext>
            </a:extLst>
          </p:cNvPr>
          <p:cNvPicPr>
            <a:picLocks noChangeAspect="1"/>
          </p:cNvPicPr>
          <p:nvPr/>
        </p:nvPicPr>
        <p:blipFill rotWithShape="1">
          <a:blip r:embed="rId2"/>
          <a:srcRect t="-7135" r="-1250" b="-3300"/>
          <a:stretch/>
        </p:blipFill>
        <p:spPr>
          <a:xfrm>
            <a:off x="7391400" y="17274"/>
            <a:ext cx="869340" cy="843415"/>
          </a:xfrm>
          <a:prstGeom prst="rect">
            <a:avLst/>
          </a:prstGeom>
        </p:spPr>
      </p:pic>
      <p:pic>
        <p:nvPicPr>
          <p:cNvPr id="6" name="Picture 5" descr="A person with blonde hair&#10;&#10;Description automatically generated">
            <a:extLst>
              <a:ext uri="{FF2B5EF4-FFF2-40B4-BE49-F238E27FC236}">
                <a16:creationId xmlns:a16="http://schemas.microsoft.com/office/drawing/2014/main" id="{19FD9B46-96C8-4E18-C291-0C0494FF5FA5}"/>
              </a:ext>
            </a:extLst>
          </p:cNvPr>
          <p:cNvPicPr>
            <a:picLocks noChangeAspect="1"/>
          </p:cNvPicPr>
          <p:nvPr/>
        </p:nvPicPr>
        <p:blipFill>
          <a:blip r:embed="rId3"/>
          <a:stretch>
            <a:fillRect/>
          </a:stretch>
        </p:blipFill>
        <p:spPr>
          <a:xfrm>
            <a:off x="8367309" y="64146"/>
            <a:ext cx="776037" cy="751974"/>
          </a:xfrm>
          <a:prstGeom prst="rect">
            <a:avLst/>
          </a:prstGeom>
        </p:spPr>
      </p:pic>
    </p:spTree>
    <p:extLst>
      <p:ext uri="{BB962C8B-B14F-4D97-AF65-F5344CB8AC3E}">
        <p14:creationId xmlns:p14="http://schemas.microsoft.com/office/powerpoint/2010/main" val="35136602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4"/>
          <p:cNvSpPr txBox="1">
            <a:spLocks noGrp="1"/>
          </p:cNvSpPr>
          <p:nvPr>
            <p:ph type="title"/>
          </p:nvPr>
        </p:nvSpPr>
        <p:spPr>
          <a:xfrm>
            <a:off x="407200" y="1748750"/>
            <a:ext cx="1928700" cy="11709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BE" b="1">
                <a:latin typeface="League Spartan"/>
                <a:ea typeface="League Spartan"/>
                <a:cs typeface="League Spartan"/>
                <a:sym typeface="League Spartan"/>
              </a:rPr>
              <a:t>Agenda</a:t>
            </a:r>
            <a:endParaRPr b="1">
              <a:latin typeface="League Spartan"/>
              <a:ea typeface="League Spartan"/>
              <a:cs typeface="League Spartan"/>
              <a:sym typeface="League Spartan"/>
            </a:endParaRPr>
          </a:p>
        </p:txBody>
      </p:sp>
      <p:sp>
        <p:nvSpPr>
          <p:cNvPr id="67" name="Google Shape;67;p14"/>
          <p:cNvSpPr/>
          <p:nvPr/>
        </p:nvSpPr>
        <p:spPr>
          <a:xfrm>
            <a:off x="501825" y="2846750"/>
            <a:ext cx="768000" cy="729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14"/>
          <p:cNvSpPr txBox="1"/>
          <p:nvPr/>
        </p:nvSpPr>
        <p:spPr>
          <a:xfrm>
            <a:off x="4543425" y="1393025"/>
            <a:ext cx="4029000" cy="2816125"/>
          </a:xfrm>
          <a:prstGeom prst="rect">
            <a:avLst/>
          </a:prstGeom>
          <a:noFill/>
          <a:ln>
            <a:noFill/>
          </a:ln>
        </p:spPr>
        <p:txBody>
          <a:bodyPr spcFirstLastPara="1" wrap="square" lIns="91425" tIns="91425" rIns="91425" bIns="91425" anchor="t" anchorCtr="0">
            <a:spAutoFit/>
          </a:bodyPr>
          <a:lstStyle/>
          <a:p>
            <a:pPr marL="107950">
              <a:buSzPts val="1900"/>
            </a:pPr>
            <a:r>
              <a:rPr lang="en-BE" sz="1900">
                <a:latin typeface="League Spartan Medium"/>
                <a:ea typeface="League Spartan Medium"/>
                <a:cs typeface="League Spartan Medium"/>
                <a:sym typeface="League Spartan Medium"/>
              </a:rPr>
              <a:t>Getting familiar </a:t>
            </a:r>
            <a:endParaRPr lang="en-US" sz="1900" b="0" i="0" u="none" strike="noStrike" cap="none">
              <a:solidFill>
                <a:srgbClr val="000000"/>
              </a:solidFill>
              <a:latin typeface="League Spartan Medium"/>
              <a:ea typeface="League Spartan Medium"/>
              <a:cs typeface="League Spartan Medium"/>
            </a:endParaRPr>
          </a:p>
          <a:p>
            <a:pPr marL="107950">
              <a:buSzPts val="1900"/>
            </a:pPr>
            <a:r>
              <a:rPr lang="en-BE" sz="1900">
                <a:latin typeface="League Spartan Medium"/>
                <a:ea typeface="League Spartan Medium"/>
                <a:cs typeface="League Spartan Medium"/>
                <a:sym typeface="League Spartan Medium"/>
              </a:rPr>
              <a:t>Short intro to the </a:t>
            </a:r>
            <a:r>
              <a:rPr lang="en-BE" sz="1900" b="0" i="0" u="none" strike="noStrike" cap="none" err="1">
                <a:solidFill>
                  <a:srgbClr val="000000"/>
                </a:solidFill>
                <a:latin typeface="League Spartan Medium"/>
                <a:ea typeface="League Spartan Medium"/>
                <a:cs typeface="League Spartan Medium"/>
                <a:sym typeface="League Spartan Medium"/>
              </a:rPr>
              <a:t>BelgicaWeb</a:t>
            </a:r>
            <a:r>
              <a:rPr lang="en-BE" sz="1900" b="0" i="0" u="none" strike="noStrike" cap="none">
                <a:solidFill>
                  <a:srgbClr val="000000"/>
                </a:solidFill>
                <a:latin typeface="League Spartan Medium"/>
                <a:ea typeface="League Spartan Medium"/>
                <a:cs typeface="League Spartan Medium"/>
                <a:sym typeface="League Spartan Medium"/>
              </a:rPr>
              <a:t> project</a:t>
            </a:r>
            <a:endParaRPr sz="1900" b="0" i="0" u="none" strike="noStrike" cap="none">
              <a:solidFill>
                <a:srgbClr val="000000"/>
              </a:solidFill>
              <a:latin typeface="League Spartan Medium"/>
              <a:ea typeface="League Spartan Medium"/>
              <a:cs typeface="League Spartan Medium"/>
            </a:endParaRPr>
          </a:p>
          <a:p>
            <a:pPr marL="107950">
              <a:buSzPts val="1900"/>
            </a:pPr>
            <a:r>
              <a:rPr lang="en-US" sz="1900">
                <a:latin typeface="League Spartan Medium"/>
                <a:ea typeface="League Spartan Medium"/>
                <a:cs typeface="League Spartan Medium"/>
              </a:rPr>
              <a:t>Workshop "Conversation Carousel":</a:t>
            </a:r>
          </a:p>
          <a:p>
            <a:pPr marL="450850" lvl="8" indent="-342900">
              <a:buSzPts val="1900"/>
              <a:buFont typeface="Arial" panose="020B0604020202020204" pitchFamily="34" charset="0"/>
              <a:buChar char="•"/>
            </a:pPr>
            <a:r>
              <a:rPr lang="en-US" sz="1900">
                <a:latin typeface="League Spartan Medium"/>
                <a:ea typeface="League Spartan Medium"/>
                <a:cs typeface="League Spartan Medium"/>
              </a:rPr>
              <a:t>Topic 1: Selection of content</a:t>
            </a:r>
          </a:p>
          <a:p>
            <a:pPr marL="450850" lvl="2" indent="-342900">
              <a:buSzPts val="1900"/>
              <a:buFont typeface="Arial" panose="020B0604020202020204" pitchFamily="34" charset="0"/>
              <a:buChar char="•"/>
            </a:pPr>
            <a:r>
              <a:rPr lang="en-US" sz="1900">
                <a:latin typeface="League Spartan Medium"/>
                <a:ea typeface="League Spartan Medium"/>
                <a:cs typeface="League Spartan Medium"/>
              </a:rPr>
              <a:t>Topic 2: Access</a:t>
            </a:r>
          </a:p>
          <a:p>
            <a:pPr marL="450850" lvl="2" indent="-342900">
              <a:buSzPts val="1900"/>
              <a:buFont typeface="Arial" panose="020B0604020202020204" pitchFamily="34" charset="0"/>
              <a:buChar char="•"/>
            </a:pPr>
            <a:r>
              <a:rPr lang="en-US" sz="1900">
                <a:latin typeface="League Spartan Medium"/>
              </a:rPr>
              <a:t>Topic 3: Enrichment</a:t>
            </a:r>
            <a:endParaRPr lang="en-US"/>
          </a:p>
          <a:p>
            <a:pPr marL="107950">
              <a:buSzPts val="1900"/>
            </a:pPr>
            <a:r>
              <a:rPr lang="en-US" sz="1900">
                <a:latin typeface="League Spartan Medium"/>
                <a:ea typeface="League Spartan Medium"/>
                <a:cs typeface="League Spartan Medium"/>
              </a:rPr>
              <a:t>Wrap-up</a:t>
            </a:r>
          </a:p>
          <a:p>
            <a:pPr marL="457200" indent="-349250">
              <a:buSzPts val="1900"/>
              <a:buFont typeface="Arial"/>
              <a:buChar char="•"/>
            </a:pPr>
            <a:endParaRPr lang="en-US" sz="1900">
              <a:latin typeface="League Spartan Medium"/>
              <a:ea typeface="League Spartan Medium"/>
              <a:cs typeface="League Spartan Medium"/>
            </a:endParaRPr>
          </a:p>
          <a:p>
            <a:pPr marL="457200" indent="-349250">
              <a:buSzPts val="1900"/>
              <a:buFont typeface="Arial"/>
              <a:buChar char="•"/>
            </a:pPr>
            <a:endParaRPr lang="en-US" sz="1900">
              <a:latin typeface="League Spartan Medium"/>
              <a:ea typeface="League Spartan Medium"/>
              <a:cs typeface="League Spartan Medium"/>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Persona #5: </a:t>
            </a:r>
            <a:r>
              <a:rPr lang="en-US" b="1">
                <a:highlight>
                  <a:srgbClr val="EAABBE"/>
                </a:highlight>
                <a:latin typeface="League Spartan Medium"/>
              </a:rPr>
              <a:t>Jan</a:t>
            </a:r>
            <a:endParaRPr lang="en-US" b="1">
              <a:highlight>
                <a:srgbClr val="EAABBE"/>
              </a:highlight>
            </a:endParaRPr>
          </a:p>
        </p:txBody>
      </p:sp>
      <p:sp>
        <p:nvSpPr>
          <p:cNvPr id="8" name="Text Placeholder 7">
            <a:extLst>
              <a:ext uri="{FF2B5EF4-FFF2-40B4-BE49-F238E27FC236}">
                <a16:creationId xmlns:a16="http://schemas.microsoft.com/office/drawing/2014/main" id="{E8DB962D-1837-2238-44AA-7B18920CF2EA}"/>
              </a:ext>
            </a:extLst>
          </p:cNvPr>
          <p:cNvSpPr>
            <a:spLocks noGrp="1"/>
          </p:cNvSpPr>
          <p:nvPr>
            <p:ph type="body" idx="1"/>
          </p:nvPr>
        </p:nvSpPr>
        <p:spPr/>
        <p:txBody>
          <a:bodyPr>
            <a:normAutofit lnSpcReduction="10000"/>
          </a:bodyPr>
          <a:lstStyle/>
          <a:p>
            <a:pPr marL="0" indent="0">
              <a:lnSpc>
                <a:spcPct val="100000"/>
              </a:lnSpc>
              <a:buNone/>
            </a:pPr>
            <a:r>
              <a:rPr lang="en" b="1">
                <a:solidFill>
                  <a:srgbClr val="000000"/>
                </a:solidFill>
                <a:latin typeface="League Spartan"/>
              </a:rPr>
              <a:t>Age &amp; Profession</a:t>
            </a:r>
            <a:r>
              <a:rPr lang="en">
                <a:solidFill>
                  <a:srgbClr val="000000"/>
                </a:solidFill>
                <a:latin typeface="League Spartan"/>
              </a:rPr>
              <a:t>: </a:t>
            </a:r>
            <a:endParaRPr lang="en-US">
              <a:solidFill>
                <a:srgbClr val="000000"/>
              </a:solidFill>
              <a:latin typeface="League Spartan"/>
            </a:endParaRPr>
          </a:p>
          <a:p>
            <a:pPr marL="0" indent="0">
              <a:lnSpc>
                <a:spcPct val="100000"/>
              </a:lnSpc>
              <a:buNone/>
            </a:pPr>
            <a:r>
              <a:rPr lang="en">
                <a:solidFill>
                  <a:srgbClr val="000000"/>
                </a:solidFill>
                <a:latin typeface="League Spartan"/>
              </a:rPr>
              <a:t>68-year old former team coordinator at a car manufacturer, now retired.</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Goal of using social media archive</a:t>
            </a:r>
            <a:r>
              <a:rPr lang="en">
                <a:solidFill>
                  <a:srgbClr val="000000"/>
                </a:solidFill>
                <a:latin typeface="League Spartan"/>
              </a:rPr>
              <a:t>: Jan regularly writes blog posts for the website of the Belgian China-Belgium club. For one of these blog posts, he would like to elaborate on how China is described and framed in Belgium, in particular on how China is portrayed on Belgian social media and how this discourse evolved over time. In order to do this, he needs all Belgian social media content about China he can get his hands on. </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Professional situation</a:t>
            </a:r>
            <a:r>
              <a:rPr lang="en">
                <a:solidFill>
                  <a:srgbClr val="000000"/>
                </a:solidFill>
                <a:latin typeface="League Spartan"/>
              </a:rPr>
              <a:t>: Jan used to be a team leader at a car manufacturer. For this job, he had to regularly travel to China. Jan has no programming expertise, nor is he acquainted with big datasets or analytical software.</a:t>
            </a:r>
            <a:endParaRPr lang="en-US">
              <a:latin typeface="League Spartan"/>
            </a:endParaRPr>
          </a:p>
          <a:p>
            <a:pPr marL="0" indent="0">
              <a:lnSpc>
                <a:spcPct val="100000"/>
              </a:lnSpc>
              <a:buNone/>
            </a:pPr>
            <a:endParaRPr lang="en">
              <a:solidFill>
                <a:srgbClr val="000000"/>
              </a:solidFill>
              <a:latin typeface="League Spartan"/>
            </a:endParaRPr>
          </a:p>
          <a:p>
            <a:pPr marL="114300" indent="0">
              <a:lnSpc>
                <a:spcPct val="114999"/>
              </a:lnSpc>
              <a:buNone/>
            </a:pPr>
            <a:endParaRPr lang="en-US">
              <a:latin typeface="League Spartan"/>
            </a:endParaRPr>
          </a:p>
        </p:txBody>
      </p:sp>
      <p:pic>
        <p:nvPicPr>
          <p:cNvPr id="4" name="Picture 3" descr="A logo with lines and dots&#10;&#10;Description automatically generated">
            <a:extLst>
              <a:ext uri="{FF2B5EF4-FFF2-40B4-BE49-F238E27FC236}">
                <a16:creationId xmlns:a16="http://schemas.microsoft.com/office/drawing/2014/main" id="{0C175D13-7BEA-2660-9A89-A64A64A619F2}"/>
              </a:ext>
            </a:extLst>
          </p:cNvPr>
          <p:cNvPicPr>
            <a:picLocks noChangeAspect="1"/>
          </p:cNvPicPr>
          <p:nvPr/>
        </p:nvPicPr>
        <p:blipFill rotWithShape="1">
          <a:blip r:embed="rId2"/>
          <a:srcRect t="-7135" r="-1250" b="-3300"/>
          <a:stretch/>
        </p:blipFill>
        <p:spPr>
          <a:xfrm>
            <a:off x="7391400" y="17274"/>
            <a:ext cx="869340" cy="843415"/>
          </a:xfrm>
          <a:prstGeom prst="rect">
            <a:avLst/>
          </a:prstGeom>
        </p:spPr>
      </p:pic>
      <p:pic>
        <p:nvPicPr>
          <p:cNvPr id="6" name="Picture 5" descr="A person with dark hair wearing a tie&#10;&#10;Description automatically generated">
            <a:extLst>
              <a:ext uri="{FF2B5EF4-FFF2-40B4-BE49-F238E27FC236}">
                <a16:creationId xmlns:a16="http://schemas.microsoft.com/office/drawing/2014/main" id="{3F0BEC5D-0982-4204-3069-BA12D2C57B60}"/>
              </a:ext>
            </a:extLst>
          </p:cNvPr>
          <p:cNvPicPr>
            <a:picLocks noChangeAspect="1"/>
          </p:cNvPicPr>
          <p:nvPr/>
        </p:nvPicPr>
        <p:blipFill>
          <a:blip r:embed="rId3"/>
          <a:stretch>
            <a:fillRect/>
          </a:stretch>
        </p:blipFill>
        <p:spPr>
          <a:xfrm>
            <a:off x="8365021" y="65847"/>
            <a:ext cx="781465" cy="756617"/>
          </a:xfrm>
          <a:prstGeom prst="rect">
            <a:avLst/>
          </a:prstGeom>
        </p:spPr>
      </p:pic>
    </p:spTree>
    <p:extLst>
      <p:ext uri="{BB962C8B-B14F-4D97-AF65-F5344CB8AC3E}">
        <p14:creationId xmlns:p14="http://schemas.microsoft.com/office/powerpoint/2010/main" val="692571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E5E8F-3C65-1938-81E1-92DF601DF01F}"/>
              </a:ext>
            </a:extLst>
          </p:cNvPr>
          <p:cNvSpPr>
            <a:spLocks noGrp="1"/>
          </p:cNvSpPr>
          <p:nvPr>
            <p:ph type="title"/>
          </p:nvPr>
        </p:nvSpPr>
        <p:spPr>
          <a:xfrm>
            <a:off x="311700" y="2159133"/>
            <a:ext cx="5323514" cy="841800"/>
          </a:xfrm>
        </p:spPr>
        <p:txBody>
          <a:bodyPr>
            <a:normAutofit fontScale="90000"/>
          </a:bodyPr>
          <a:lstStyle/>
          <a:p>
            <a:r>
              <a:rPr lang="en-US" b="1">
                <a:latin typeface="League Spartan"/>
              </a:rPr>
              <a:t>Can you identify with one (or more) of the personas?</a:t>
            </a:r>
            <a:endParaRPr lang="en-US"/>
          </a:p>
        </p:txBody>
      </p:sp>
      <p:pic>
        <p:nvPicPr>
          <p:cNvPr id="3" name="Picture 2" descr="A close up of hands reaching for each other&#10;&#10;Description automatically generated">
            <a:extLst>
              <a:ext uri="{FF2B5EF4-FFF2-40B4-BE49-F238E27FC236}">
                <a16:creationId xmlns:a16="http://schemas.microsoft.com/office/drawing/2014/main" id="{83D858A1-BA8E-925E-6576-2F25B2366806}"/>
              </a:ext>
            </a:extLst>
          </p:cNvPr>
          <p:cNvPicPr>
            <a:picLocks noChangeAspect="1"/>
          </p:cNvPicPr>
          <p:nvPr/>
        </p:nvPicPr>
        <p:blipFill>
          <a:blip r:embed="rId2"/>
          <a:stretch>
            <a:fillRect/>
          </a:stretch>
        </p:blipFill>
        <p:spPr>
          <a:xfrm>
            <a:off x="5723569" y="1657"/>
            <a:ext cx="3424287" cy="5140186"/>
          </a:xfrm>
          <a:prstGeom prst="rect">
            <a:avLst/>
          </a:prstGeom>
        </p:spPr>
      </p:pic>
      <p:sp>
        <p:nvSpPr>
          <p:cNvPr id="5" name="TextBox 4">
            <a:extLst>
              <a:ext uri="{FF2B5EF4-FFF2-40B4-BE49-F238E27FC236}">
                <a16:creationId xmlns:a16="http://schemas.microsoft.com/office/drawing/2014/main" id="{1973B9A3-E29B-FE71-DD0F-0BBAC8BB4178}"/>
              </a:ext>
            </a:extLst>
          </p:cNvPr>
          <p:cNvSpPr txBox="1"/>
          <p:nvPr/>
        </p:nvSpPr>
        <p:spPr>
          <a:xfrm>
            <a:off x="6938319" y="4968961"/>
            <a:ext cx="2743200" cy="2000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700" b="1">
                <a:solidFill>
                  <a:srgbClr val="2C343E"/>
                </a:solidFill>
                <a:latin typeface="plusjakartasans"/>
              </a:rPr>
              <a:t>Image from </a:t>
            </a:r>
            <a:r>
              <a:rPr lang="en-US" sz="700" b="1" err="1">
                <a:solidFill>
                  <a:srgbClr val="2C343E"/>
                </a:solidFill>
                <a:latin typeface="plusjakartasans"/>
              </a:rPr>
              <a:t>cottonbro</a:t>
            </a:r>
            <a:r>
              <a:rPr lang="en-US" sz="700" b="1">
                <a:solidFill>
                  <a:srgbClr val="2C343E"/>
                </a:solidFill>
                <a:latin typeface="plusjakartasans"/>
              </a:rPr>
              <a:t> studio (</a:t>
            </a:r>
            <a:r>
              <a:rPr lang="en-US" sz="700" b="1" err="1">
                <a:solidFill>
                  <a:srgbClr val="2C343E"/>
                </a:solidFill>
                <a:latin typeface="plusjakartasans"/>
              </a:rPr>
              <a:t>Pexels</a:t>
            </a:r>
            <a:r>
              <a:rPr lang="en-US" sz="700" b="1">
                <a:solidFill>
                  <a:srgbClr val="2C343E"/>
                </a:solidFill>
                <a:latin typeface="plusjakartasans"/>
              </a:rPr>
              <a:t>)</a:t>
            </a:r>
          </a:p>
        </p:txBody>
      </p:sp>
    </p:spTree>
    <p:extLst>
      <p:ext uri="{BB962C8B-B14F-4D97-AF65-F5344CB8AC3E}">
        <p14:creationId xmlns:p14="http://schemas.microsoft.com/office/powerpoint/2010/main" val="341281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Overview personas</a:t>
            </a:r>
            <a:endParaRPr lang="en-US"/>
          </a:p>
        </p:txBody>
      </p:sp>
      <p:sp>
        <p:nvSpPr>
          <p:cNvPr id="12" name="Google Shape;343;p49">
            <a:extLst>
              <a:ext uri="{FF2B5EF4-FFF2-40B4-BE49-F238E27FC236}">
                <a16:creationId xmlns:a16="http://schemas.microsoft.com/office/drawing/2014/main" id="{29FBF5C0-63C8-F731-A09B-AEF343367EB0}"/>
              </a:ext>
            </a:extLst>
          </p:cNvPr>
          <p:cNvSpPr txBox="1"/>
          <p:nvPr/>
        </p:nvSpPr>
        <p:spPr>
          <a:xfrm>
            <a:off x="346351" y="2483787"/>
            <a:ext cx="14724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post-doc researcher in communication sciences </a:t>
            </a:r>
            <a:endParaRPr sz="700" i="1"/>
          </a:p>
        </p:txBody>
      </p:sp>
      <p:sp>
        <p:nvSpPr>
          <p:cNvPr id="13" name="Google Shape;344;p49">
            <a:extLst>
              <a:ext uri="{FF2B5EF4-FFF2-40B4-BE49-F238E27FC236}">
                <a16:creationId xmlns:a16="http://schemas.microsoft.com/office/drawing/2014/main" id="{B3BEDACA-026C-BE52-4864-39D623F8EC89}"/>
              </a:ext>
            </a:extLst>
          </p:cNvPr>
          <p:cNvSpPr txBox="1"/>
          <p:nvPr/>
        </p:nvSpPr>
        <p:spPr>
          <a:xfrm>
            <a:off x="3737351" y="2483787"/>
            <a:ext cx="16638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35-year old journalist working for the newspaper </a:t>
            </a:r>
            <a:endParaRPr sz="700" i="1"/>
          </a:p>
        </p:txBody>
      </p:sp>
      <p:sp>
        <p:nvSpPr>
          <p:cNvPr id="14" name="Google Shape;345;p49">
            <a:extLst>
              <a:ext uri="{FF2B5EF4-FFF2-40B4-BE49-F238E27FC236}">
                <a16:creationId xmlns:a16="http://schemas.microsoft.com/office/drawing/2014/main" id="{BF8D3A20-B05A-0E01-A2E3-B14A624DB7F0}"/>
              </a:ext>
            </a:extLst>
          </p:cNvPr>
          <p:cNvSpPr txBox="1"/>
          <p:nvPr/>
        </p:nvSpPr>
        <p:spPr>
          <a:xfrm>
            <a:off x="5593276" y="2483787"/>
            <a:ext cx="15987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28-year old scientific researcher @KBR </a:t>
            </a:r>
            <a:endParaRPr sz="700" i="1"/>
          </a:p>
        </p:txBody>
      </p:sp>
      <p:sp>
        <p:nvSpPr>
          <p:cNvPr id="15" name="Google Shape;346;p49">
            <a:extLst>
              <a:ext uri="{FF2B5EF4-FFF2-40B4-BE49-F238E27FC236}">
                <a16:creationId xmlns:a16="http://schemas.microsoft.com/office/drawing/2014/main" id="{40C416E6-C08E-149E-EA1E-EEAA64EA702D}"/>
              </a:ext>
            </a:extLst>
          </p:cNvPr>
          <p:cNvSpPr txBox="1"/>
          <p:nvPr/>
        </p:nvSpPr>
        <p:spPr>
          <a:xfrm>
            <a:off x="7295851" y="2483787"/>
            <a:ext cx="14724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68-year old former team coordinator </a:t>
            </a:r>
            <a:endParaRPr sz="700" i="1"/>
          </a:p>
        </p:txBody>
      </p:sp>
      <p:sp>
        <p:nvSpPr>
          <p:cNvPr id="16" name="Google Shape;347;p49">
            <a:extLst>
              <a:ext uri="{FF2B5EF4-FFF2-40B4-BE49-F238E27FC236}">
                <a16:creationId xmlns:a16="http://schemas.microsoft.com/office/drawing/2014/main" id="{783541FA-ADBB-8606-94FB-70DF43D3B12D}"/>
              </a:ext>
            </a:extLst>
          </p:cNvPr>
          <p:cNvSpPr txBox="1"/>
          <p:nvPr/>
        </p:nvSpPr>
        <p:spPr>
          <a:xfrm>
            <a:off x="768151" y="1362687"/>
            <a:ext cx="6288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nl" sz="1604" b="1">
                <a:solidFill>
                  <a:schemeClr val="dk1"/>
                </a:solidFill>
                <a:latin typeface="Calibri"/>
                <a:ea typeface="Calibri"/>
                <a:cs typeface="Calibri"/>
                <a:sym typeface="Calibri"/>
              </a:rPr>
              <a:t>Bart</a:t>
            </a:r>
            <a:endParaRPr sz="1300" b="1"/>
          </a:p>
        </p:txBody>
      </p:sp>
      <p:sp>
        <p:nvSpPr>
          <p:cNvPr id="17" name="Google Shape;348;p49">
            <a:extLst>
              <a:ext uri="{FF2B5EF4-FFF2-40B4-BE49-F238E27FC236}">
                <a16:creationId xmlns:a16="http://schemas.microsoft.com/office/drawing/2014/main" id="{032C0792-FDF9-FE19-5044-C0352936AEBB}"/>
              </a:ext>
            </a:extLst>
          </p:cNvPr>
          <p:cNvSpPr txBox="1"/>
          <p:nvPr/>
        </p:nvSpPr>
        <p:spPr>
          <a:xfrm>
            <a:off x="1946526" y="2483787"/>
            <a:ext cx="15987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PhD-student in computational linguistics </a:t>
            </a:r>
            <a:endParaRPr sz="700" i="1"/>
          </a:p>
        </p:txBody>
      </p:sp>
      <p:sp>
        <p:nvSpPr>
          <p:cNvPr id="18" name="Google Shape;349;p49">
            <a:extLst>
              <a:ext uri="{FF2B5EF4-FFF2-40B4-BE49-F238E27FC236}">
                <a16:creationId xmlns:a16="http://schemas.microsoft.com/office/drawing/2014/main" id="{6DAE0CC0-8254-3849-6B0C-45C4C79B32A9}"/>
              </a:ext>
            </a:extLst>
          </p:cNvPr>
          <p:cNvSpPr txBox="1"/>
          <p:nvPr/>
        </p:nvSpPr>
        <p:spPr>
          <a:xfrm>
            <a:off x="2443539" y="1362687"/>
            <a:ext cx="6288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Febe</a:t>
            </a:r>
            <a:endParaRPr sz="1300" b="1"/>
          </a:p>
        </p:txBody>
      </p:sp>
      <p:sp>
        <p:nvSpPr>
          <p:cNvPr id="19" name="Google Shape;350;p49">
            <a:extLst>
              <a:ext uri="{FF2B5EF4-FFF2-40B4-BE49-F238E27FC236}">
                <a16:creationId xmlns:a16="http://schemas.microsoft.com/office/drawing/2014/main" id="{301790B1-2612-E4BA-0564-05FD3FEE617E}"/>
              </a:ext>
            </a:extLst>
          </p:cNvPr>
          <p:cNvSpPr txBox="1"/>
          <p:nvPr/>
        </p:nvSpPr>
        <p:spPr>
          <a:xfrm>
            <a:off x="4198901" y="1362687"/>
            <a:ext cx="6288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Ben</a:t>
            </a:r>
            <a:endParaRPr sz="1300" b="1"/>
          </a:p>
        </p:txBody>
      </p:sp>
      <p:sp>
        <p:nvSpPr>
          <p:cNvPr id="20" name="Google Shape;351;p49">
            <a:extLst>
              <a:ext uri="{FF2B5EF4-FFF2-40B4-BE49-F238E27FC236}">
                <a16:creationId xmlns:a16="http://schemas.microsoft.com/office/drawing/2014/main" id="{93BF4585-BFBF-1991-235B-5A4875705797}"/>
              </a:ext>
            </a:extLst>
          </p:cNvPr>
          <p:cNvSpPr txBox="1"/>
          <p:nvPr/>
        </p:nvSpPr>
        <p:spPr>
          <a:xfrm>
            <a:off x="5971130" y="1362687"/>
            <a:ext cx="8430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Manou</a:t>
            </a:r>
            <a:endParaRPr sz="1300" b="1"/>
          </a:p>
        </p:txBody>
      </p:sp>
      <p:sp>
        <p:nvSpPr>
          <p:cNvPr id="8" name="TextBox 7">
            <a:extLst>
              <a:ext uri="{FF2B5EF4-FFF2-40B4-BE49-F238E27FC236}">
                <a16:creationId xmlns:a16="http://schemas.microsoft.com/office/drawing/2014/main" id="{BB98D1E3-FE65-928D-3124-B7B68FE1C38F}"/>
              </a:ext>
            </a:extLst>
          </p:cNvPr>
          <p:cNvSpPr txBox="1"/>
          <p:nvPr/>
        </p:nvSpPr>
        <p:spPr>
          <a:xfrm>
            <a:off x="311150" y="2983442"/>
            <a:ext cx="1600200" cy="16927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b="1">
                <a:latin typeface="Calibri"/>
              </a:rPr>
              <a:t>Goal</a:t>
            </a:r>
            <a:r>
              <a:rPr lang="en-US" sz="800">
                <a:latin typeface="Calibri"/>
              </a:rPr>
              <a:t>: Investigate if more extreme political parties post more populist content on Twitter, needing tweets from all Belgian political parties over the last year.</a:t>
            </a:r>
            <a:endParaRPr lang="en-US"/>
          </a:p>
          <a:p>
            <a:endParaRPr lang="en-US" sz="800" b="1">
              <a:latin typeface="Calibri"/>
            </a:endParaRPr>
          </a:p>
          <a:p>
            <a:r>
              <a:rPr lang="en-US" sz="800" b="1">
                <a:latin typeface="Calibri"/>
              </a:rPr>
              <a:t>Professional Situation</a:t>
            </a:r>
            <a:r>
              <a:rPr lang="en-US" sz="800">
                <a:latin typeface="Calibri"/>
              </a:rPr>
              <a:t>: </a:t>
            </a:r>
            <a:endParaRPr lang="en-US"/>
          </a:p>
          <a:p>
            <a:pPr marL="171450" indent="-171450">
              <a:buFont typeface="Calibri"/>
              <a:buChar char="-"/>
            </a:pPr>
            <a:r>
              <a:rPr lang="en-US" sz="800">
                <a:latin typeface="Calibri"/>
              </a:rPr>
              <a:t>Outdated programming skills </a:t>
            </a:r>
          </a:p>
          <a:p>
            <a:pPr marL="171450" indent="-171450">
              <a:buFont typeface="Calibri"/>
              <a:buChar char="-"/>
            </a:pPr>
            <a:r>
              <a:rPr lang="en-US" sz="800">
                <a:latin typeface="Calibri"/>
              </a:rPr>
              <a:t>Lacks current expertise in big data and analytical software</a:t>
            </a:r>
            <a:endParaRPr lang="en-US"/>
          </a:p>
          <a:p>
            <a:pPr marL="171450" indent="-171450">
              <a:buFont typeface="Calibri"/>
              <a:buChar char="-"/>
            </a:pPr>
            <a:r>
              <a:rPr lang="en-US" sz="800">
                <a:latin typeface="Calibri"/>
              </a:rPr>
              <a:t>Heavy workload </a:t>
            </a:r>
            <a:endParaRPr lang="en-US"/>
          </a:p>
          <a:p>
            <a:pPr marL="171450" indent="-171450">
              <a:buFont typeface="Calibri"/>
              <a:buChar char="-"/>
            </a:pPr>
            <a:r>
              <a:rPr lang="en-US" sz="800">
                <a:latin typeface="Calibri"/>
              </a:rPr>
              <a:t>A lack of time to acquire new skills</a:t>
            </a:r>
            <a:endParaRPr lang="en-US"/>
          </a:p>
        </p:txBody>
      </p:sp>
      <p:sp>
        <p:nvSpPr>
          <p:cNvPr id="24" name="TextBox 23">
            <a:extLst>
              <a:ext uri="{FF2B5EF4-FFF2-40B4-BE49-F238E27FC236}">
                <a16:creationId xmlns:a16="http://schemas.microsoft.com/office/drawing/2014/main" id="{DABB90B6-754D-8E10-CF8A-F132FD2E685C}"/>
              </a:ext>
            </a:extLst>
          </p:cNvPr>
          <p:cNvSpPr txBox="1"/>
          <p:nvPr/>
        </p:nvSpPr>
        <p:spPr>
          <a:xfrm>
            <a:off x="1946275" y="2983442"/>
            <a:ext cx="1600200" cy="21852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b="1">
                <a:latin typeface="Calibri"/>
              </a:rPr>
              <a:t>Goal</a:t>
            </a:r>
            <a:r>
              <a:rPr lang="en-US" sz="800">
                <a:latin typeface="Calibri"/>
              </a:rPr>
              <a:t>: Develop methodologies for sentiment analysis and subjectivity detection through deep semantic analysis of social media texts, requiring a large dataset of textual social media content.</a:t>
            </a:r>
            <a:endParaRPr lang="en-US"/>
          </a:p>
          <a:p>
            <a:endParaRPr lang="en-US" sz="800">
              <a:latin typeface="Calibri"/>
            </a:endParaRPr>
          </a:p>
          <a:p>
            <a:r>
              <a:rPr lang="en-US" sz="800" b="1">
                <a:latin typeface="Calibri"/>
              </a:rPr>
              <a:t>Professional Situation</a:t>
            </a:r>
            <a:r>
              <a:rPr lang="en-US" sz="800">
                <a:latin typeface="Calibri"/>
              </a:rPr>
              <a:t>: </a:t>
            </a:r>
          </a:p>
          <a:p>
            <a:pPr marL="171450" indent="-171450">
              <a:buFont typeface="Calibri"/>
              <a:buChar char="-"/>
            </a:pPr>
            <a:r>
              <a:rPr lang="en-US" sz="800">
                <a:latin typeface="Calibri"/>
              </a:rPr>
              <a:t>In the process of mastering advanced programming techniques through dedicated courses and access to high-performance computing, enhancing her capabilities in handling large datasets</a:t>
            </a:r>
            <a:endParaRPr lang="en-US"/>
          </a:p>
        </p:txBody>
      </p:sp>
      <p:sp>
        <p:nvSpPr>
          <p:cNvPr id="25" name="TextBox 24">
            <a:extLst>
              <a:ext uri="{FF2B5EF4-FFF2-40B4-BE49-F238E27FC236}">
                <a16:creationId xmlns:a16="http://schemas.microsoft.com/office/drawing/2014/main" id="{72AAD157-BB6A-31DD-E567-DBF077184115}"/>
              </a:ext>
            </a:extLst>
          </p:cNvPr>
          <p:cNvSpPr txBox="1"/>
          <p:nvPr/>
        </p:nvSpPr>
        <p:spPr>
          <a:xfrm>
            <a:off x="3734858" y="2983442"/>
            <a:ext cx="1668992" cy="16927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b="1">
                <a:latin typeface="Calibri"/>
              </a:rPr>
              <a:t>Goal</a:t>
            </a:r>
            <a:r>
              <a:rPr lang="en-US" sz="800">
                <a:latin typeface="Calibri"/>
              </a:rPr>
              <a:t>: Collect examples of fake news on social media for an article, needing historical posts that contain fake news.</a:t>
            </a:r>
          </a:p>
          <a:p>
            <a:endParaRPr lang="en-US" sz="800" b="1">
              <a:latin typeface="Calibri"/>
            </a:endParaRPr>
          </a:p>
          <a:p>
            <a:r>
              <a:rPr lang="en-US" sz="800" b="1">
                <a:latin typeface="Calibri"/>
              </a:rPr>
              <a:t>Professional Situation</a:t>
            </a:r>
            <a:r>
              <a:rPr lang="en-US" sz="800">
                <a:latin typeface="Calibri"/>
              </a:rPr>
              <a:t>: </a:t>
            </a:r>
            <a:endParaRPr lang="en-US"/>
          </a:p>
          <a:p>
            <a:pPr marL="171450" indent="-171450">
              <a:buFont typeface="Calibri"/>
              <a:buChar char="-"/>
            </a:pPr>
            <a:r>
              <a:rPr lang="en-US" sz="800">
                <a:latin typeface="Calibri"/>
              </a:rPr>
              <a:t>Known for his resourcefulness and affinity for tinkering with technology and software</a:t>
            </a:r>
            <a:endParaRPr lang="en-US"/>
          </a:p>
          <a:p>
            <a:pPr marL="171450" indent="-171450">
              <a:buFont typeface="Calibri"/>
              <a:buChar char="-"/>
            </a:pPr>
            <a:r>
              <a:rPr lang="en-US" sz="800">
                <a:latin typeface="Calibri"/>
              </a:rPr>
              <a:t>Lacks formal education in programming and expertise with big data or analytical tools.</a:t>
            </a:r>
            <a:endParaRPr lang="en-US"/>
          </a:p>
        </p:txBody>
      </p:sp>
      <p:sp>
        <p:nvSpPr>
          <p:cNvPr id="26" name="TextBox 25">
            <a:extLst>
              <a:ext uri="{FF2B5EF4-FFF2-40B4-BE49-F238E27FC236}">
                <a16:creationId xmlns:a16="http://schemas.microsoft.com/office/drawing/2014/main" id="{001B1CDF-592C-8B90-3BB1-79E5FA3DE68C}"/>
              </a:ext>
            </a:extLst>
          </p:cNvPr>
          <p:cNvSpPr txBox="1"/>
          <p:nvPr/>
        </p:nvSpPr>
        <p:spPr>
          <a:xfrm>
            <a:off x="5597526" y="2983442"/>
            <a:ext cx="1594909"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b="1">
                <a:latin typeface="Calibri"/>
              </a:rPr>
              <a:t>Goal</a:t>
            </a:r>
            <a:r>
              <a:rPr lang="en-US" sz="800">
                <a:latin typeface="Calibri"/>
              </a:rPr>
              <a:t>: Conduct exploratory research on social media comments related to digitized heritage collections, aiming to collect as much relevant social media content as possible.</a:t>
            </a:r>
            <a:endParaRPr lang="en-US"/>
          </a:p>
          <a:p>
            <a:endParaRPr lang="en-US" sz="800" b="1">
              <a:latin typeface="Calibri"/>
            </a:endParaRPr>
          </a:p>
          <a:p>
            <a:pPr>
              <a:buFont typeface=""/>
            </a:pPr>
            <a:r>
              <a:rPr lang="en-US" sz="800" b="1">
                <a:latin typeface="Calibri"/>
              </a:rPr>
              <a:t>Professional Situation</a:t>
            </a:r>
            <a:r>
              <a:rPr lang="en-US" sz="800">
                <a:latin typeface="Calibri"/>
              </a:rPr>
              <a:t>: </a:t>
            </a:r>
            <a:endParaRPr lang="en-US"/>
          </a:p>
          <a:p>
            <a:pPr marL="171450" indent="-171450">
              <a:buFont typeface="Calibri"/>
              <a:buChar char="-"/>
            </a:pPr>
            <a:r>
              <a:rPr lang="en-US" sz="800">
                <a:latin typeface="Calibri"/>
              </a:rPr>
              <a:t>Has basic digital literacy skills from her studies in information and communication sciences</a:t>
            </a:r>
            <a:endParaRPr lang="en-US"/>
          </a:p>
          <a:p>
            <a:pPr marL="171450" indent="-171450">
              <a:buFont typeface="Calibri"/>
              <a:buChar char="-"/>
            </a:pPr>
            <a:r>
              <a:rPr lang="en-US" sz="800">
                <a:latin typeface="Calibri"/>
              </a:rPr>
              <a:t>Limited advanced digital capabilities.</a:t>
            </a:r>
            <a:endParaRPr lang="en-US"/>
          </a:p>
        </p:txBody>
      </p:sp>
      <p:sp>
        <p:nvSpPr>
          <p:cNvPr id="27" name="TextBox 26">
            <a:extLst>
              <a:ext uri="{FF2B5EF4-FFF2-40B4-BE49-F238E27FC236}">
                <a16:creationId xmlns:a16="http://schemas.microsoft.com/office/drawing/2014/main" id="{AD6C9765-3590-46ED-264E-E399B6D83503}"/>
              </a:ext>
            </a:extLst>
          </p:cNvPr>
          <p:cNvSpPr txBox="1"/>
          <p:nvPr/>
        </p:nvSpPr>
        <p:spPr>
          <a:xfrm>
            <a:off x="7296150" y="2983442"/>
            <a:ext cx="1684867" cy="16927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b="1">
                <a:latin typeface="Calibri"/>
              </a:rPr>
              <a:t>Goal</a:t>
            </a:r>
            <a:r>
              <a:rPr lang="en-US" sz="800">
                <a:latin typeface="Calibri"/>
              </a:rPr>
              <a:t>: Write about how China is portrayed in Belgian social media over time, requiring comprehensive data on all Belgian social media content about China.</a:t>
            </a:r>
            <a:endParaRPr lang="en-US"/>
          </a:p>
          <a:p>
            <a:pPr>
              <a:buFont typeface="Calibri"/>
              <a:buChar char="-"/>
            </a:pPr>
            <a:endParaRPr lang="en-US" sz="800">
              <a:latin typeface="Calibri"/>
            </a:endParaRPr>
          </a:p>
          <a:p>
            <a:r>
              <a:rPr lang="en-US" sz="800" b="1">
                <a:latin typeface="Calibri"/>
              </a:rPr>
              <a:t>Professional Situation</a:t>
            </a:r>
            <a:r>
              <a:rPr lang="en-US" sz="800">
                <a:latin typeface="Calibri"/>
              </a:rPr>
              <a:t>: </a:t>
            </a:r>
          </a:p>
          <a:p>
            <a:pPr marL="171450" indent="-171450">
              <a:buFont typeface="Calibri"/>
              <a:buChar char="-"/>
            </a:pPr>
            <a:r>
              <a:rPr lang="en-US" sz="800">
                <a:latin typeface="Calibri"/>
              </a:rPr>
              <a:t>Lacks programming expertise </a:t>
            </a:r>
            <a:endParaRPr lang="en-US"/>
          </a:p>
          <a:p>
            <a:pPr marL="171450" indent="-171450">
              <a:buFont typeface="Calibri"/>
              <a:buChar char="-"/>
            </a:pPr>
            <a:r>
              <a:rPr lang="en-US" sz="800">
                <a:latin typeface="Calibri"/>
              </a:rPr>
              <a:t>Not familiar with big datasets or analytical software</a:t>
            </a:r>
            <a:endParaRPr lang="en-US"/>
          </a:p>
          <a:p>
            <a:pPr marL="171450" indent="-171450">
              <a:buFont typeface="Calibri"/>
              <a:buChar char="-"/>
            </a:pPr>
            <a:r>
              <a:rPr lang="en-US" sz="800">
                <a:latin typeface="Calibri"/>
              </a:rPr>
              <a:t>Relying on basic tools and potentially needing assistance for complex data handling.</a:t>
            </a:r>
            <a:endParaRPr lang="en-US"/>
          </a:p>
        </p:txBody>
      </p:sp>
      <p:pic>
        <p:nvPicPr>
          <p:cNvPr id="6" name="Picture 5" descr="A cartoon of a person with pigtails&#10;&#10;Description automatically generated">
            <a:extLst>
              <a:ext uri="{FF2B5EF4-FFF2-40B4-BE49-F238E27FC236}">
                <a16:creationId xmlns:a16="http://schemas.microsoft.com/office/drawing/2014/main" id="{CBE9590D-7E6C-5D06-8442-76747730CDA2}"/>
              </a:ext>
            </a:extLst>
          </p:cNvPr>
          <p:cNvPicPr>
            <a:picLocks noChangeAspect="1"/>
          </p:cNvPicPr>
          <p:nvPr/>
        </p:nvPicPr>
        <p:blipFill>
          <a:blip r:embed="rId2"/>
          <a:stretch>
            <a:fillRect/>
          </a:stretch>
        </p:blipFill>
        <p:spPr>
          <a:xfrm>
            <a:off x="2355182" y="1747587"/>
            <a:ext cx="776037" cy="757989"/>
          </a:xfrm>
          <a:prstGeom prst="rect">
            <a:avLst/>
          </a:prstGeom>
        </p:spPr>
      </p:pic>
      <p:pic>
        <p:nvPicPr>
          <p:cNvPr id="22" name="Picture 21" descr="A cartoon of a person with glasses&#10;&#10;Description automatically generated">
            <a:extLst>
              <a:ext uri="{FF2B5EF4-FFF2-40B4-BE49-F238E27FC236}">
                <a16:creationId xmlns:a16="http://schemas.microsoft.com/office/drawing/2014/main" id="{79518811-F70F-58B7-A82C-39E722C9A78C}"/>
              </a:ext>
            </a:extLst>
          </p:cNvPr>
          <p:cNvPicPr>
            <a:picLocks noChangeAspect="1"/>
          </p:cNvPicPr>
          <p:nvPr/>
        </p:nvPicPr>
        <p:blipFill>
          <a:blip r:embed="rId3"/>
          <a:stretch>
            <a:fillRect/>
          </a:stretch>
        </p:blipFill>
        <p:spPr>
          <a:xfrm>
            <a:off x="4123824" y="1747587"/>
            <a:ext cx="776037" cy="751974"/>
          </a:xfrm>
          <a:prstGeom prst="rect">
            <a:avLst/>
          </a:prstGeom>
        </p:spPr>
      </p:pic>
      <p:pic>
        <p:nvPicPr>
          <p:cNvPr id="23" name="Picture 22" descr="A person with blonde hair&#10;&#10;Description automatically generated">
            <a:extLst>
              <a:ext uri="{FF2B5EF4-FFF2-40B4-BE49-F238E27FC236}">
                <a16:creationId xmlns:a16="http://schemas.microsoft.com/office/drawing/2014/main" id="{05471806-C623-F8F5-77C9-A29F375100B4}"/>
              </a:ext>
            </a:extLst>
          </p:cNvPr>
          <p:cNvPicPr>
            <a:picLocks noChangeAspect="1"/>
          </p:cNvPicPr>
          <p:nvPr/>
        </p:nvPicPr>
        <p:blipFill>
          <a:blip r:embed="rId4"/>
          <a:stretch>
            <a:fillRect/>
          </a:stretch>
        </p:blipFill>
        <p:spPr>
          <a:xfrm>
            <a:off x="6006766" y="1747586"/>
            <a:ext cx="776037" cy="751974"/>
          </a:xfrm>
          <a:prstGeom prst="rect">
            <a:avLst/>
          </a:prstGeom>
        </p:spPr>
      </p:pic>
      <p:sp>
        <p:nvSpPr>
          <p:cNvPr id="21" name="Google Shape;352;p49">
            <a:extLst>
              <a:ext uri="{FF2B5EF4-FFF2-40B4-BE49-F238E27FC236}">
                <a16:creationId xmlns:a16="http://schemas.microsoft.com/office/drawing/2014/main" id="{E3C643D8-5982-598A-50D7-9E30BCA098EB}"/>
              </a:ext>
            </a:extLst>
          </p:cNvPr>
          <p:cNvSpPr txBox="1"/>
          <p:nvPr/>
        </p:nvSpPr>
        <p:spPr>
          <a:xfrm>
            <a:off x="7593680" y="1362687"/>
            <a:ext cx="8430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Jan</a:t>
            </a:r>
            <a:endParaRPr sz="1300" b="1"/>
          </a:p>
        </p:txBody>
      </p:sp>
      <p:pic>
        <p:nvPicPr>
          <p:cNvPr id="31" name="Picture 30" descr="A cartoon of a person&#10;&#10;Description automatically generated">
            <a:extLst>
              <a:ext uri="{FF2B5EF4-FFF2-40B4-BE49-F238E27FC236}">
                <a16:creationId xmlns:a16="http://schemas.microsoft.com/office/drawing/2014/main" id="{6B94922F-D79E-9B16-3C96-F62B02C569B5}"/>
              </a:ext>
            </a:extLst>
          </p:cNvPr>
          <p:cNvPicPr>
            <a:picLocks noChangeAspect="1"/>
          </p:cNvPicPr>
          <p:nvPr/>
        </p:nvPicPr>
        <p:blipFill>
          <a:blip r:embed="rId5"/>
          <a:stretch>
            <a:fillRect/>
          </a:stretch>
        </p:blipFill>
        <p:spPr>
          <a:xfrm>
            <a:off x="637347" y="1724439"/>
            <a:ext cx="781465" cy="762829"/>
          </a:xfrm>
          <a:prstGeom prst="rect">
            <a:avLst/>
          </a:prstGeom>
        </p:spPr>
      </p:pic>
      <p:pic>
        <p:nvPicPr>
          <p:cNvPr id="32" name="Picture 31" descr="A person with dark hair wearing a tie&#10;&#10;Description automatically generated">
            <a:extLst>
              <a:ext uri="{FF2B5EF4-FFF2-40B4-BE49-F238E27FC236}">
                <a16:creationId xmlns:a16="http://schemas.microsoft.com/office/drawing/2014/main" id="{DBDC775C-5148-C791-A071-03452204CF3E}"/>
              </a:ext>
            </a:extLst>
          </p:cNvPr>
          <p:cNvPicPr>
            <a:picLocks noChangeAspect="1"/>
          </p:cNvPicPr>
          <p:nvPr/>
        </p:nvPicPr>
        <p:blipFill>
          <a:blip r:embed="rId6"/>
          <a:stretch>
            <a:fillRect/>
          </a:stretch>
        </p:blipFill>
        <p:spPr>
          <a:xfrm>
            <a:off x="7625798" y="1755499"/>
            <a:ext cx="781465" cy="756617"/>
          </a:xfrm>
          <a:prstGeom prst="rect">
            <a:avLst/>
          </a:prstGeom>
        </p:spPr>
      </p:pic>
      <p:pic>
        <p:nvPicPr>
          <p:cNvPr id="4" name="Google Shape;313;p40" descr="A logo with lines and dots&#10;&#10;Description automatically generated">
            <a:extLst>
              <a:ext uri="{FF2B5EF4-FFF2-40B4-BE49-F238E27FC236}">
                <a16:creationId xmlns:a16="http://schemas.microsoft.com/office/drawing/2014/main" id="{AA847784-CA79-5CA1-F40C-1D09FD18B436}"/>
              </a:ext>
            </a:extLst>
          </p:cNvPr>
          <p:cNvPicPr preferRelativeResize="0"/>
          <p:nvPr/>
        </p:nvPicPr>
        <p:blipFill rotWithShape="1">
          <a:blip r:embed="rId7">
            <a:alphaModFix/>
          </a:blip>
          <a:srcRect/>
          <a:stretch/>
        </p:blipFill>
        <p:spPr>
          <a:xfrm>
            <a:off x="7962963" y="127769"/>
            <a:ext cx="969445" cy="867472"/>
          </a:xfrm>
          <a:prstGeom prst="rect">
            <a:avLst/>
          </a:prstGeom>
          <a:noFill/>
          <a:ln>
            <a:noFill/>
          </a:ln>
        </p:spPr>
      </p:pic>
    </p:spTree>
    <p:extLst>
      <p:ext uri="{BB962C8B-B14F-4D97-AF65-F5344CB8AC3E}">
        <p14:creationId xmlns:p14="http://schemas.microsoft.com/office/powerpoint/2010/main" val="42430798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2. Workshop instructions "Conversation Carousel"</a:t>
            </a:r>
          </a:p>
        </p:txBody>
      </p:sp>
      <p:sp>
        <p:nvSpPr>
          <p:cNvPr id="7" name="Text Placeholder 7">
            <a:extLst>
              <a:ext uri="{FF2B5EF4-FFF2-40B4-BE49-F238E27FC236}">
                <a16:creationId xmlns:a16="http://schemas.microsoft.com/office/drawing/2014/main" id="{12FCDDD2-D1BB-12C3-EA28-68D8A9F1C328}"/>
              </a:ext>
            </a:extLst>
          </p:cNvPr>
          <p:cNvSpPr>
            <a:spLocks noGrp="1"/>
          </p:cNvSpPr>
          <p:nvPr>
            <p:ph type="body" idx="1"/>
          </p:nvPr>
        </p:nvSpPr>
        <p:spPr>
          <a:xfrm>
            <a:off x="311700" y="1152475"/>
            <a:ext cx="8520600" cy="3416400"/>
          </a:xfrm>
        </p:spPr>
        <p:txBody>
          <a:bodyPr spcFirstLastPara="1" wrap="square" lIns="91425" tIns="91425" rIns="91425" bIns="91425" anchor="t" anchorCtr="0">
            <a:noAutofit/>
          </a:bodyPr>
          <a:lstStyle/>
          <a:p>
            <a:pPr marL="342900" indent="-228600">
              <a:lnSpc>
                <a:spcPct val="114999"/>
              </a:lnSpc>
              <a:buFont typeface="Wingdings"/>
              <a:buChar char="Ø"/>
            </a:pPr>
            <a:r>
              <a:rPr lang="en" sz="1200" b="1">
                <a:solidFill>
                  <a:srgbClr val="141412"/>
                </a:solidFill>
                <a:latin typeface="League Spartan"/>
              </a:rPr>
              <a:t>   Group assignment:</a:t>
            </a:r>
            <a:r>
              <a:rPr lang="en" sz="1200">
                <a:solidFill>
                  <a:srgbClr val="141412"/>
                </a:solidFill>
                <a:latin typeface="League Spartan"/>
              </a:rPr>
              <a:t> Join a group based on one of the three BESOCIAL personas (max 3 personas, hence 3 groups).</a:t>
            </a:r>
            <a:endParaRPr lang="en-US" sz="1200">
              <a:solidFill>
                <a:schemeClr val="dk1"/>
              </a:solidFill>
              <a:latin typeface="League Spartan"/>
            </a:endParaRPr>
          </a:p>
          <a:p>
            <a:pPr>
              <a:lnSpc>
                <a:spcPct val="114999"/>
              </a:lnSpc>
              <a:buFont typeface="Wingdings"/>
              <a:buChar char="Ø"/>
            </a:pPr>
            <a:r>
              <a:rPr lang="en" sz="1200" b="1">
                <a:solidFill>
                  <a:srgbClr val="141412"/>
                </a:solidFill>
                <a:latin typeface="League Spartan"/>
              </a:rPr>
              <a:t>Persona immersion:</a:t>
            </a:r>
            <a:r>
              <a:rPr lang="en" sz="1200">
                <a:solidFill>
                  <a:srgbClr val="141412"/>
                </a:solidFill>
                <a:latin typeface="League Spartan"/>
              </a:rPr>
              <a:t> Step into the shoes of your assigned persona, considering their interests, skills, and expertise.</a:t>
            </a:r>
          </a:p>
          <a:p>
            <a:pPr>
              <a:lnSpc>
                <a:spcPct val="114999"/>
              </a:lnSpc>
              <a:buFont typeface="Wingdings"/>
              <a:buChar char="Ø"/>
            </a:pPr>
            <a:r>
              <a:rPr lang="en" sz="1200" b="1">
                <a:solidFill>
                  <a:srgbClr val="141412"/>
                </a:solidFill>
                <a:latin typeface="League Spartan"/>
              </a:rPr>
              <a:t>Select a web archive use case:</a:t>
            </a:r>
            <a:r>
              <a:rPr lang="en" sz="1200">
                <a:solidFill>
                  <a:srgbClr val="141412"/>
                </a:solidFill>
                <a:latin typeface="League Spartan"/>
              </a:rPr>
              <a:t> Individually, choose a social media web archive for discussion, considering:</a:t>
            </a:r>
            <a:endParaRPr lang="en-US" sz="1200">
              <a:solidFill>
                <a:srgbClr val="141412"/>
              </a:solidFill>
              <a:latin typeface="League Spartan"/>
            </a:endParaRPr>
          </a:p>
          <a:p>
            <a:pPr lvl="1" indent="-342900">
              <a:lnSpc>
                <a:spcPct val="114999"/>
              </a:lnSpc>
              <a:buSzPts val="1800"/>
              <a:buFont typeface="Wingdings"/>
              <a:buChar char="§"/>
            </a:pPr>
            <a:r>
              <a:rPr lang="en" sz="1200">
                <a:solidFill>
                  <a:srgbClr val="141412"/>
                </a:solidFill>
                <a:latin typeface="League Spartan"/>
              </a:rPr>
              <a:t>Your institution’s archive,</a:t>
            </a:r>
            <a:endParaRPr lang="en-US" sz="1200">
              <a:solidFill>
                <a:srgbClr val="141412"/>
              </a:solidFill>
              <a:latin typeface="League Spartan"/>
            </a:endParaRPr>
          </a:p>
          <a:p>
            <a:pPr lvl="1" indent="-342900">
              <a:lnSpc>
                <a:spcPct val="114999"/>
              </a:lnSpc>
              <a:buSzPts val="1800"/>
              <a:buFont typeface="Wingdings"/>
              <a:buChar char="§"/>
            </a:pPr>
            <a:r>
              <a:rPr lang="en" sz="1200">
                <a:solidFill>
                  <a:srgbClr val="141412"/>
                </a:solidFill>
                <a:latin typeface="League Spartan"/>
              </a:rPr>
              <a:t>A best-practice example, or</a:t>
            </a:r>
            <a:endParaRPr lang="en-US" sz="1200">
              <a:solidFill>
                <a:srgbClr val="141412"/>
              </a:solidFill>
              <a:latin typeface="League Spartan"/>
            </a:endParaRPr>
          </a:p>
          <a:p>
            <a:pPr lvl="1" indent="-342900">
              <a:lnSpc>
                <a:spcPct val="114999"/>
              </a:lnSpc>
              <a:buSzPts val="1800"/>
              <a:buFont typeface="Wingdings"/>
              <a:buChar char="§"/>
            </a:pPr>
            <a:r>
              <a:rPr lang="en" sz="1200">
                <a:solidFill>
                  <a:srgbClr val="141412"/>
                </a:solidFill>
                <a:latin typeface="League Spartan"/>
              </a:rPr>
              <a:t>A web/social media archive from the provided list.</a:t>
            </a:r>
            <a:endParaRPr lang="en" sz="1200">
              <a:latin typeface="League Spartan"/>
            </a:endParaRPr>
          </a:p>
          <a:p>
            <a:pPr>
              <a:lnSpc>
                <a:spcPct val="114999"/>
              </a:lnSpc>
              <a:buFont typeface="Wingdings"/>
              <a:buChar char="Ø"/>
            </a:pPr>
            <a:r>
              <a:rPr lang="en" sz="1200" b="1">
                <a:solidFill>
                  <a:srgbClr val="141412"/>
                </a:solidFill>
                <a:latin typeface="League Spartan"/>
              </a:rPr>
              <a:t>Group Discussion on 3 key topics (rotate):</a:t>
            </a:r>
            <a:endParaRPr lang="en-US" sz="1200">
              <a:latin typeface="League Spartan"/>
            </a:endParaRPr>
          </a:p>
          <a:p>
            <a:pPr marL="571500" lvl="1" indent="0">
              <a:lnSpc>
                <a:spcPct val="114999"/>
              </a:lnSpc>
              <a:buSzPts val="1800"/>
              <a:buNone/>
            </a:pPr>
            <a:r>
              <a:rPr lang="en" sz="1200" b="1">
                <a:solidFill>
                  <a:srgbClr val="141412"/>
                </a:solidFill>
                <a:latin typeface="League Spartan"/>
              </a:rPr>
              <a:t>1) Selection:</a:t>
            </a:r>
            <a:r>
              <a:rPr lang="en" sz="1200">
                <a:solidFill>
                  <a:srgbClr val="141412"/>
                </a:solidFill>
                <a:latin typeface="League Spartan"/>
              </a:rPr>
              <a:t> How would your persona see the content selection for a (social media) web archive?</a:t>
            </a:r>
          </a:p>
          <a:p>
            <a:pPr lvl="2">
              <a:lnSpc>
                <a:spcPct val="114999"/>
              </a:lnSpc>
              <a:buSzPts val="1800"/>
              <a:buFont typeface="Wingdings"/>
              <a:buChar char="§"/>
            </a:pPr>
            <a:r>
              <a:rPr lang="en" sz="1000">
                <a:solidFill>
                  <a:srgbClr val="141412"/>
                </a:solidFill>
                <a:latin typeface="League Spartan"/>
              </a:rPr>
              <a:t>Write individual thoughts on post-its (3 min).</a:t>
            </a:r>
            <a:endParaRPr lang="en-US" sz="1000">
              <a:solidFill>
                <a:srgbClr val="000000"/>
              </a:solidFill>
              <a:latin typeface="League Spartan"/>
            </a:endParaRPr>
          </a:p>
          <a:p>
            <a:pPr lvl="2">
              <a:lnSpc>
                <a:spcPct val="114999"/>
              </a:lnSpc>
              <a:buSzPts val="1800"/>
              <a:buFont typeface="Wingdings"/>
              <a:buChar char="§"/>
            </a:pPr>
            <a:r>
              <a:rPr lang="en" sz="1000">
                <a:solidFill>
                  <a:srgbClr val="141412"/>
                </a:solidFill>
                <a:latin typeface="League Spartan"/>
              </a:rPr>
              <a:t>Cluster and discuss ideas as a group (7 min).</a:t>
            </a:r>
            <a:endParaRPr lang="en-US" sz="1000">
              <a:solidFill>
                <a:srgbClr val="595959"/>
              </a:solidFill>
              <a:latin typeface="League Spartan"/>
            </a:endParaRPr>
          </a:p>
          <a:p>
            <a:pPr marL="596900" lvl="1" indent="0">
              <a:lnSpc>
                <a:spcPct val="114999"/>
              </a:lnSpc>
              <a:buSzPts val="1800"/>
              <a:buNone/>
            </a:pPr>
            <a:r>
              <a:rPr lang="en" sz="1200" b="1">
                <a:solidFill>
                  <a:srgbClr val="141412"/>
                </a:solidFill>
                <a:latin typeface="League Spartan"/>
              </a:rPr>
              <a:t>2) Access:</a:t>
            </a:r>
            <a:r>
              <a:rPr lang="en" sz="1200">
                <a:solidFill>
                  <a:srgbClr val="141412"/>
                </a:solidFill>
                <a:latin typeface="League Spartan"/>
              </a:rPr>
              <a:t> How does your persona envision user-friendly access to this archive (e.g., interface or API)?</a:t>
            </a:r>
            <a:endParaRPr lang="en-US" sz="1200">
              <a:latin typeface="League Spartan"/>
            </a:endParaRPr>
          </a:p>
          <a:p>
            <a:pPr marL="1200150" lvl="1" indent="-342900">
              <a:lnSpc>
                <a:spcPct val="114999"/>
              </a:lnSpc>
              <a:buSzPts val="1800"/>
              <a:buFont typeface="Wingdings"/>
              <a:buChar char="§"/>
            </a:pPr>
            <a:r>
              <a:rPr lang="en" sz="1000">
                <a:solidFill>
                  <a:srgbClr val="141412"/>
                </a:solidFill>
                <a:latin typeface="League Spartan"/>
              </a:rPr>
              <a:t>Write individual thoughts on post-its (3 min).</a:t>
            </a:r>
            <a:endParaRPr lang="en-US" sz="1000">
              <a:solidFill>
                <a:srgbClr val="000000"/>
              </a:solidFill>
              <a:latin typeface="League Spartan"/>
            </a:endParaRPr>
          </a:p>
          <a:p>
            <a:pPr marL="1200150" lvl="1" indent="-342900">
              <a:lnSpc>
                <a:spcPct val="114999"/>
              </a:lnSpc>
              <a:buSzPts val="1800"/>
              <a:buFont typeface="Wingdings"/>
              <a:buChar char="§"/>
            </a:pPr>
            <a:r>
              <a:rPr lang="en" sz="1000">
                <a:solidFill>
                  <a:srgbClr val="141412"/>
                </a:solidFill>
                <a:latin typeface="League Spartan"/>
              </a:rPr>
              <a:t>Cluster and discuss ideas as a group (7 min).</a:t>
            </a:r>
            <a:endParaRPr lang="en"/>
          </a:p>
          <a:p>
            <a:pPr marL="571500" lvl="1" indent="0">
              <a:lnSpc>
                <a:spcPct val="114999"/>
              </a:lnSpc>
              <a:buSzPts val="1800"/>
              <a:buNone/>
            </a:pPr>
            <a:r>
              <a:rPr lang="en" sz="1200" b="1">
                <a:solidFill>
                  <a:srgbClr val="141412"/>
                </a:solidFill>
                <a:latin typeface="League Spartan"/>
              </a:rPr>
              <a:t>3) Content enrichment:</a:t>
            </a:r>
            <a:r>
              <a:rPr lang="en" sz="1200">
                <a:solidFill>
                  <a:srgbClr val="141412"/>
                </a:solidFill>
                <a:latin typeface="League Spartan"/>
              </a:rPr>
              <a:t> How would your persona prefer to see the archived content enriched or enhanced?</a:t>
            </a:r>
          </a:p>
          <a:p>
            <a:pPr marL="1200150" lvl="1" indent="-342900">
              <a:lnSpc>
                <a:spcPct val="114999"/>
              </a:lnSpc>
              <a:buFont typeface="Wingdings,Sans-Serif"/>
              <a:buChar char="§"/>
            </a:pPr>
            <a:r>
              <a:rPr lang="en" sz="1000">
                <a:solidFill>
                  <a:srgbClr val="141412"/>
                </a:solidFill>
                <a:latin typeface="League Spartan"/>
              </a:rPr>
              <a:t>Write individual thoughts on post-its (3 min).</a:t>
            </a:r>
            <a:endParaRPr lang="en-US" sz="1000">
              <a:solidFill>
                <a:srgbClr val="000000"/>
              </a:solidFill>
              <a:latin typeface="League Spartan"/>
            </a:endParaRPr>
          </a:p>
          <a:p>
            <a:pPr marL="1200150" lvl="1" indent="-342900">
              <a:lnSpc>
                <a:spcPct val="114999"/>
              </a:lnSpc>
              <a:buFont typeface="Wingdings,Sans-Serif"/>
              <a:buChar char="§"/>
            </a:pPr>
            <a:r>
              <a:rPr lang="en" sz="1000">
                <a:solidFill>
                  <a:srgbClr val="141412"/>
                </a:solidFill>
                <a:latin typeface="League Spartan"/>
              </a:rPr>
              <a:t>Cluster and discuss ideas as a group (7 min).</a:t>
            </a:r>
            <a:endParaRPr lang="en"/>
          </a:p>
          <a:p>
            <a:pPr>
              <a:lnSpc>
                <a:spcPct val="114999"/>
              </a:lnSpc>
              <a:buFont typeface="Wingdings"/>
              <a:buChar char="Ø"/>
            </a:pPr>
            <a:r>
              <a:rPr lang="en" sz="1200" b="1">
                <a:solidFill>
                  <a:srgbClr val="141412"/>
                </a:solidFill>
                <a:latin typeface="League Spartan"/>
              </a:rPr>
              <a:t>Wrap-up:</a:t>
            </a:r>
            <a:r>
              <a:rPr lang="en" sz="1200">
                <a:solidFill>
                  <a:srgbClr val="141412"/>
                </a:solidFill>
                <a:latin typeface="League Spartan"/>
              </a:rPr>
              <a:t> All groups reconvene to share key insights.</a:t>
            </a:r>
            <a:endParaRPr lang="en">
              <a:latin typeface="League Spartan"/>
            </a:endParaRPr>
          </a:p>
          <a:p>
            <a:pPr marL="368300" indent="-228600">
              <a:lnSpc>
                <a:spcPct val="114999"/>
              </a:lnSpc>
              <a:buFont typeface="Wingdings"/>
              <a:buChar char="Ø"/>
            </a:pPr>
            <a:endParaRPr lang="en" sz="1200">
              <a:solidFill>
                <a:srgbClr val="141412"/>
              </a:solidFill>
              <a:latin typeface="League Spartan"/>
            </a:endParaRPr>
          </a:p>
          <a:p>
            <a:pPr marL="25400" indent="0">
              <a:lnSpc>
                <a:spcPct val="114999"/>
              </a:lnSpc>
              <a:buNone/>
            </a:pPr>
            <a:endParaRPr lang="en" sz="1400">
              <a:solidFill>
                <a:srgbClr val="141412"/>
              </a:solidFill>
              <a:latin typeface="League Spartan"/>
            </a:endParaRPr>
          </a:p>
          <a:p>
            <a:pPr indent="0">
              <a:lnSpc>
                <a:spcPct val="114999"/>
              </a:lnSpc>
              <a:spcBef>
                <a:spcPts val="1800"/>
              </a:spcBef>
              <a:buNone/>
            </a:pPr>
            <a:endParaRPr lang="en-US" sz="1400">
              <a:solidFill>
                <a:schemeClr val="dk1"/>
              </a:solidFill>
              <a:latin typeface="League Spartan"/>
            </a:endParaRPr>
          </a:p>
          <a:p>
            <a:pPr indent="0">
              <a:lnSpc>
                <a:spcPct val="114999"/>
              </a:lnSpc>
              <a:spcBef>
                <a:spcPts val="1800"/>
              </a:spcBef>
              <a:spcAft>
                <a:spcPts val="1800"/>
              </a:spcAft>
              <a:buNone/>
            </a:pPr>
            <a:endParaRPr lang="en-US" sz="1400">
              <a:solidFill>
                <a:schemeClr val="dk1"/>
              </a:solidFill>
              <a:latin typeface="League Spartan"/>
            </a:endParaRPr>
          </a:p>
          <a:p>
            <a:pPr marL="114300" indent="0" algn="just">
              <a:lnSpc>
                <a:spcPct val="114999"/>
              </a:lnSpc>
              <a:spcBef>
                <a:spcPts val="1200"/>
              </a:spcBef>
              <a:buNone/>
            </a:pPr>
            <a:endParaRPr lang="en" sz="1400">
              <a:solidFill>
                <a:schemeClr val="dk1"/>
              </a:solidFill>
              <a:latin typeface="League Spartan"/>
            </a:endParaRPr>
          </a:p>
        </p:txBody>
      </p:sp>
    </p:spTree>
    <p:extLst>
      <p:ext uri="{BB962C8B-B14F-4D97-AF65-F5344CB8AC3E}">
        <p14:creationId xmlns:p14="http://schemas.microsoft.com/office/powerpoint/2010/main" val="2970681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None/>
            </a:pPr>
            <a:r>
              <a:rPr lang="en-BE" b="1">
                <a:latin typeface="League Spartan"/>
                <a:sym typeface="League Spartan"/>
              </a:rPr>
              <a:t>Topic 1: Selection</a:t>
            </a:r>
            <a:endParaRPr lang="en-US"/>
          </a:p>
        </p:txBody>
      </p:sp>
      <p:sp>
        <p:nvSpPr>
          <p:cNvPr id="4" name="TextBox 3">
            <a:extLst>
              <a:ext uri="{FF2B5EF4-FFF2-40B4-BE49-F238E27FC236}">
                <a16:creationId xmlns:a16="http://schemas.microsoft.com/office/drawing/2014/main" id="{6E280252-E9BF-0559-3633-648FFA4D2207}"/>
              </a:ext>
            </a:extLst>
          </p:cNvPr>
          <p:cNvSpPr txBox="1"/>
          <p:nvPr/>
        </p:nvSpPr>
        <p:spPr>
          <a:xfrm>
            <a:off x="2253049" y="3177232"/>
            <a:ext cx="4637901"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 i="1" dirty="0">
                <a:solidFill>
                  <a:srgbClr val="141412"/>
                </a:solidFill>
                <a:latin typeface="League Spartan"/>
                <a:cs typeface="Calibri"/>
              </a:rPr>
              <a:t>How would your persona see the </a:t>
            </a:r>
            <a:r>
              <a:rPr lang="en" b="1" i="1" dirty="0">
                <a:solidFill>
                  <a:srgbClr val="141412"/>
                </a:solidFill>
                <a:latin typeface="League Spartan"/>
                <a:cs typeface="Calibri"/>
              </a:rPr>
              <a:t>content selection</a:t>
            </a:r>
            <a:r>
              <a:rPr lang="en" i="1" dirty="0">
                <a:solidFill>
                  <a:srgbClr val="141412"/>
                </a:solidFill>
                <a:latin typeface="League Spartan"/>
                <a:cs typeface="Calibri"/>
              </a:rPr>
              <a:t> for a web and social media archive?</a:t>
            </a:r>
            <a:endParaRPr lang="en-US" i="1" dirty="0">
              <a:latin typeface="League Spartan"/>
              <a:cs typeface="Calibri"/>
            </a:endParaRPr>
          </a:p>
          <a:p>
            <a:pPr algn="ctr"/>
            <a:endParaRPr lang="en-US" i="1" dirty="0">
              <a:latin typeface="League Spartan"/>
              <a:cs typeface="Calibri"/>
            </a:endParaRPr>
          </a:p>
        </p:txBody>
      </p:sp>
    </p:spTree>
    <p:extLst>
      <p:ext uri="{BB962C8B-B14F-4D97-AF65-F5344CB8AC3E}">
        <p14:creationId xmlns:p14="http://schemas.microsoft.com/office/powerpoint/2010/main" val="29093493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2181197-F248-9781-4112-976C64323F19}"/>
              </a:ext>
            </a:extLst>
          </p:cNvPr>
          <p:cNvSpPr txBox="1"/>
          <p:nvPr/>
        </p:nvSpPr>
        <p:spPr>
          <a:xfrm>
            <a:off x="349249" y="957792"/>
            <a:ext cx="337079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League Spartan"/>
              </a:rPr>
              <a:t>Regarding who selects the content</a:t>
            </a:r>
          </a:p>
        </p:txBody>
      </p:sp>
      <p:sp>
        <p:nvSpPr>
          <p:cNvPr id="5" name="TextBox 4">
            <a:extLst>
              <a:ext uri="{FF2B5EF4-FFF2-40B4-BE49-F238E27FC236}">
                <a16:creationId xmlns:a16="http://schemas.microsoft.com/office/drawing/2014/main" id="{7F7F94F0-9DA8-C56F-B975-B65764270DB3}"/>
              </a:ext>
            </a:extLst>
          </p:cNvPr>
          <p:cNvSpPr txBox="1"/>
          <p:nvPr/>
        </p:nvSpPr>
        <p:spPr>
          <a:xfrm>
            <a:off x="5333998" y="957791"/>
            <a:ext cx="337079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League Spartan"/>
              </a:rPr>
              <a:t>Regarding which content is selected</a:t>
            </a:r>
          </a:p>
        </p:txBody>
      </p:sp>
      <p:cxnSp>
        <p:nvCxnSpPr>
          <p:cNvPr id="6" name="Straight Arrow Connector 5">
            <a:extLst>
              <a:ext uri="{FF2B5EF4-FFF2-40B4-BE49-F238E27FC236}">
                <a16:creationId xmlns:a16="http://schemas.microsoft.com/office/drawing/2014/main" id="{2EBFCC4D-B146-3331-9B8A-DF2CAA8F8A92}"/>
              </a:ext>
            </a:extLst>
          </p:cNvPr>
          <p:cNvCxnSpPr/>
          <p:nvPr/>
        </p:nvCxnSpPr>
        <p:spPr>
          <a:xfrm flipH="1">
            <a:off x="4547659" y="1056217"/>
            <a:ext cx="1058" cy="3681941"/>
          </a:xfrm>
          <a:prstGeom prst="straightConnector1">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43946B7-C617-E9FB-F665-2E2C7278EE3E}"/>
              </a:ext>
            </a:extLst>
          </p:cNvPr>
          <p:cNvSpPr txBox="1"/>
          <p:nvPr/>
        </p:nvSpPr>
        <p:spPr>
          <a:xfrm>
            <a:off x="2856442" y="152400"/>
            <a:ext cx="3431116"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solidFill>
                  <a:srgbClr val="141412"/>
                </a:solidFill>
                <a:latin typeface="League Spartan"/>
              </a:rPr>
              <a:t>How would your persona see the content selection for a (social media) web archive?</a:t>
            </a:r>
            <a:r>
              <a:rPr lang="en-US" b="1">
                <a:latin typeface="League Spartan"/>
              </a:rPr>
              <a:t>​</a:t>
            </a:r>
            <a:endParaRPr lang="en-US" b="1"/>
          </a:p>
        </p:txBody>
      </p:sp>
      <p:sp>
        <p:nvSpPr>
          <p:cNvPr id="8" name="Cloud 7">
            <a:extLst>
              <a:ext uri="{FF2B5EF4-FFF2-40B4-BE49-F238E27FC236}">
                <a16:creationId xmlns:a16="http://schemas.microsoft.com/office/drawing/2014/main" id="{5CDA66AD-4131-0835-1843-C9C2BF4C841E}"/>
              </a:ext>
            </a:extLst>
          </p:cNvPr>
          <p:cNvSpPr/>
          <p:nvPr/>
        </p:nvSpPr>
        <p:spPr>
          <a:xfrm>
            <a:off x="7630583" y="153459"/>
            <a:ext cx="1396999" cy="592666"/>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latin typeface="Nyala"/>
                <a:cs typeface="Arial"/>
              </a:rPr>
              <a:t>Assuming no practical or legal hurdles!</a:t>
            </a:r>
          </a:p>
        </p:txBody>
      </p:sp>
      <p:pic>
        <p:nvPicPr>
          <p:cNvPr id="11" name="Picture 10" descr="Post It Note Background PNG Transparent Images Free Download | Vector Files  | Pngtree">
            <a:extLst>
              <a:ext uri="{FF2B5EF4-FFF2-40B4-BE49-F238E27FC236}">
                <a16:creationId xmlns:a16="http://schemas.microsoft.com/office/drawing/2014/main" id="{AA0150F0-A218-D609-1E75-792B9A28DC2D}"/>
              </a:ext>
            </a:extLst>
          </p:cNvPr>
          <p:cNvPicPr>
            <a:picLocks noChangeAspect="1"/>
          </p:cNvPicPr>
          <p:nvPr/>
        </p:nvPicPr>
        <p:blipFill>
          <a:blip r:embed="rId2"/>
          <a:stretch>
            <a:fillRect/>
          </a:stretch>
        </p:blipFill>
        <p:spPr>
          <a:xfrm>
            <a:off x="300567" y="1434423"/>
            <a:ext cx="727075" cy="655405"/>
          </a:xfrm>
          <a:prstGeom prst="rect">
            <a:avLst/>
          </a:prstGeom>
        </p:spPr>
      </p:pic>
      <p:pic>
        <p:nvPicPr>
          <p:cNvPr id="12" name="Picture 11" descr="Post It Note Background PNG Transparent Images Free Download | Vector Files  | Pngtree">
            <a:extLst>
              <a:ext uri="{FF2B5EF4-FFF2-40B4-BE49-F238E27FC236}">
                <a16:creationId xmlns:a16="http://schemas.microsoft.com/office/drawing/2014/main" id="{971D2A60-06FB-2F90-0657-30D69C60CE51}"/>
              </a:ext>
            </a:extLst>
          </p:cNvPr>
          <p:cNvPicPr>
            <a:picLocks noChangeAspect="1"/>
          </p:cNvPicPr>
          <p:nvPr/>
        </p:nvPicPr>
        <p:blipFill>
          <a:blip r:embed="rId2"/>
          <a:stretch>
            <a:fillRect/>
          </a:stretch>
        </p:blipFill>
        <p:spPr>
          <a:xfrm>
            <a:off x="4973108" y="1376214"/>
            <a:ext cx="727075" cy="655405"/>
          </a:xfrm>
          <a:prstGeom prst="rect">
            <a:avLst/>
          </a:prstGeom>
        </p:spPr>
      </p:pic>
    </p:spTree>
    <p:extLst>
      <p:ext uri="{BB962C8B-B14F-4D97-AF65-F5344CB8AC3E}">
        <p14:creationId xmlns:p14="http://schemas.microsoft.com/office/powerpoint/2010/main" val="27798760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None/>
            </a:pPr>
            <a:r>
              <a:rPr lang="en-BE" b="1">
                <a:latin typeface="League Spartan"/>
                <a:sym typeface="League Spartan"/>
              </a:rPr>
              <a:t>Topic 2: Access</a:t>
            </a:r>
            <a:endParaRPr lang="en-US"/>
          </a:p>
        </p:txBody>
      </p:sp>
      <p:sp>
        <p:nvSpPr>
          <p:cNvPr id="2" name="TextBox 1">
            <a:extLst>
              <a:ext uri="{FF2B5EF4-FFF2-40B4-BE49-F238E27FC236}">
                <a16:creationId xmlns:a16="http://schemas.microsoft.com/office/drawing/2014/main" id="{092F4AAE-67FE-A13F-04C3-1C6CF53BFC28}"/>
              </a:ext>
            </a:extLst>
          </p:cNvPr>
          <p:cNvSpPr txBox="1"/>
          <p:nvPr/>
        </p:nvSpPr>
        <p:spPr>
          <a:xfrm>
            <a:off x="2253049" y="3177232"/>
            <a:ext cx="463790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 i="1">
                <a:solidFill>
                  <a:srgbClr val="141412"/>
                </a:solidFill>
                <a:latin typeface="League Spartan"/>
                <a:cs typeface="Calibri"/>
              </a:rPr>
              <a:t>How does your persona envision user-friendly </a:t>
            </a:r>
            <a:r>
              <a:rPr lang="en" b="1" i="1">
                <a:solidFill>
                  <a:srgbClr val="141412"/>
                </a:solidFill>
                <a:latin typeface="League Spartan"/>
                <a:cs typeface="Calibri"/>
              </a:rPr>
              <a:t>access</a:t>
            </a:r>
            <a:r>
              <a:rPr lang="en" i="1">
                <a:solidFill>
                  <a:srgbClr val="141412"/>
                </a:solidFill>
                <a:latin typeface="League Spartan"/>
                <a:cs typeface="Calibri"/>
              </a:rPr>
              <a:t> to this archive (e.g., </a:t>
            </a:r>
            <a:r>
              <a:rPr lang="en" b="1" i="1">
                <a:solidFill>
                  <a:srgbClr val="141412"/>
                </a:solidFill>
                <a:latin typeface="League Spartan"/>
                <a:cs typeface="Calibri"/>
              </a:rPr>
              <a:t>interface or API</a:t>
            </a:r>
            <a:r>
              <a:rPr lang="en" i="1">
                <a:solidFill>
                  <a:srgbClr val="141412"/>
                </a:solidFill>
                <a:latin typeface="League Spartan"/>
                <a:cs typeface="Calibri"/>
              </a:rPr>
              <a:t>)?</a:t>
            </a:r>
            <a:endParaRPr lang="en-US" i="1">
              <a:latin typeface="League Spartan"/>
            </a:endParaRPr>
          </a:p>
        </p:txBody>
      </p:sp>
    </p:spTree>
    <p:extLst>
      <p:ext uri="{BB962C8B-B14F-4D97-AF65-F5344CB8AC3E}">
        <p14:creationId xmlns:p14="http://schemas.microsoft.com/office/powerpoint/2010/main" val="5935239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2181197-F248-9781-4112-976C64323F19}"/>
              </a:ext>
            </a:extLst>
          </p:cNvPr>
          <p:cNvSpPr txBox="1"/>
          <p:nvPr/>
        </p:nvSpPr>
        <p:spPr>
          <a:xfrm>
            <a:off x="349249" y="957792"/>
            <a:ext cx="337079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League Spartan"/>
              </a:rPr>
              <a:t>Search interface</a:t>
            </a:r>
            <a:endParaRPr lang="en-US"/>
          </a:p>
        </p:txBody>
      </p:sp>
      <p:sp>
        <p:nvSpPr>
          <p:cNvPr id="5" name="TextBox 4">
            <a:extLst>
              <a:ext uri="{FF2B5EF4-FFF2-40B4-BE49-F238E27FC236}">
                <a16:creationId xmlns:a16="http://schemas.microsoft.com/office/drawing/2014/main" id="{7F7F94F0-9DA8-C56F-B975-B65764270DB3}"/>
              </a:ext>
            </a:extLst>
          </p:cNvPr>
          <p:cNvSpPr txBox="1"/>
          <p:nvPr/>
        </p:nvSpPr>
        <p:spPr>
          <a:xfrm>
            <a:off x="3423706" y="957791"/>
            <a:ext cx="337079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League Spartan"/>
              </a:rPr>
              <a:t>Search results</a:t>
            </a:r>
            <a:endParaRPr lang="en-US"/>
          </a:p>
        </p:txBody>
      </p:sp>
      <p:cxnSp>
        <p:nvCxnSpPr>
          <p:cNvPr id="6" name="Straight Arrow Connector 5">
            <a:extLst>
              <a:ext uri="{FF2B5EF4-FFF2-40B4-BE49-F238E27FC236}">
                <a16:creationId xmlns:a16="http://schemas.microsoft.com/office/drawing/2014/main" id="{2EBFCC4D-B146-3331-9B8A-DF2CAA8F8A92}"/>
              </a:ext>
            </a:extLst>
          </p:cNvPr>
          <p:cNvCxnSpPr/>
          <p:nvPr/>
        </p:nvCxnSpPr>
        <p:spPr>
          <a:xfrm flipH="1">
            <a:off x="2854326" y="1066800"/>
            <a:ext cx="1058" cy="3681941"/>
          </a:xfrm>
          <a:prstGeom prst="straightConnector1">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43946B7-C617-E9FB-F665-2E2C7278EE3E}"/>
              </a:ext>
            </a:extLst>
          </p:cNvPr>
          <p:cNvSpPr txBox="1"/>
          <p:nvPr/>
        </p:nvSpPr>
        <p:spPr>
          <a:xfrm>
            <a:off x="2856442" y="152400"/>
            <a:ext cx="343111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 b="1">
                <a:solidFill>
                  <a:srgbClr val="141412"/>
                </a:solidFill>
                <a:latin typeface="League Spartan"/>
              </a:rPr>
              <a:t>How does your persona envision user-friendly access to this archive?</a:t>
            </a:r>
            <a:endParaRPr lang="en-US" b="1">
              <a:latin typeface="League Spartan"/>
            </a:endParaRPr>
          </a:p>
        </p:txBody>
      </p:sp>
      <p:sp>
        <p:nvSpPr>
          <p:cNvPr id="8" name="Cloud 7">
            <a:extLst>
              <a:ext uri="{FF2B5EF4-FFF2-40B4-BE49-F238E27FC236}">
                <a16:creationId xmlns:a16="http://schemas.microsoft.com/office/drawing/2014/main" id="{5CDA66AD-4131-0835-1843-C9C2BF4C841E}"/>
              </a:ext>
            </a:extLst>
          </p:cNvPr>
          <p:cNvSpPr/>
          <p:nvPr/>
        </p:nvSpPr>
        <p:spPr>
          <a:xfrm>
            <a:off x="7630583" y="153459"/>
            <a:ext cx="1396999" cy="592666"/>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latin typeface="Nyala"/>
                <a:cs typeface="Arial"/>
              </a:rPr>
              <a:t>Assuming no practical or legal hurdles!</a:t>
            </a:r>
          </a:p>
        </p:txBody>
      </p:sp>
      <p:cxnSp>
        <p:nvCxnSpPr>
          <p:cNvPr id="2" name="Straight Arrow Connector 1">
            <a:extLst>
              <a:ext uri="{FF2B5EF4-FFF2-40B4-BE49-F238E27FC236}">
                <a16:creationId xmlns:a16="http://schemas.microsoft.com/office/drawing/2014/main" id="{4921A3A1-0767-629F-BFC5-4AF0B8509B6C}"/>
              </a:ext>
            </a:extLst>
          </p:cNvPr>
          <p:cNvCxnSpPr>
            <a:cxnSpLocks/>
          </p:cNvCxnSpPr>
          <p:nvPr/>
        </p:nvCxnSpPr>
        <p:spPr>
          <a:xfrm flipH="1">
            <a:off x="6283326" y="1066799"/>
            <a:ext cx="1058" cy="3681941"/>
          </a:xfrm>
          <a:prstGeom prst="straightConnector1">
            <a:avLst/>
          </a:prstGeom>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699261B6-60BF-286B-A997-E864A396B72E}"/>
              </a:ext>
            </a:extLst>
          </p:cNvPr>
          <p:cNvSpPr txBox="1"/>
          <p:nvPr/>
        </p:nvSpPr>
        <p:spPr>
          <a:xfrm>
            <a:off x="6535206" y="957790"/>
            <a:ext cx="337079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League Spartan"/>
              </a:rPr>
              <a:t>API</a:t>
            </a:r>
            <a:endParaRPr lang="en-US"/>
          </a:p>
        </p:txBody>
      </p:sp>
      <p:pic>
        <p:nvPicPr>
          <p:cNvPr id="10" name="Picture 9" descr="Post It Note Background PNG Transparent Images Free Download | Vector Files  | Pngtree">
            <a:extLst>
              <a:ext uri="{FF2B5EF4-FFF2-40B4-BE49-F238E27FC236}">
                <a16:creationId xmlns:a16="http://schemas.microsoft.com/office/drawing/2014/main" id="{CF580E34-4EF8-5858-F173-534A1823C32D}"/>
              </a:ext>
            </a:extLst>
          </p:cNvPr>
          <p:cNvPicPr>
            <a:picLocks noChangeAspect="1"/>
          </p:cNvPicPr>
          <p:nvPr/>
        </p:nvPicPr>
        <p:blipFill>
          <a:blip r:embed="rId2"/>
          <a:stretch>
            <a:fillRect/>
          </a:stretch>
        </p:blipFill>
        <p:spPr>
          <a:xfrm>
            <a:off x="300567" y="1434423"/>
            <a:ext cx="727075" cy="655405"/>
          </a:xfrm>
          <a:prstGeom prst="rect">
            <a:avLst/>
          </a:prstGeom>
        </p:spPr>
      </p:pic>
      <p:pic>
        <p:nvPicPr>
          <p:cNvPr id="12" name="Picture 11" descr="Post It Note Background PNG Transparent Images Free Download | Vector Files  | Pngtree">
            <a:extLst>
              <a:ext uri="{FF2B5EF4-FFF2-40B4-BE49-F238E27FC236}">
                <a16:creationId xmlns:a16="http://schemas.microsoft.com/office/drawing/2014/main" id="{DA39DE0B-9D3C-39ED-3784-6810F5322180}"/>
              </a:ext>
            </a:extLst>
          </p:cNvPr>
          <p:cNvPicPr>
            <a:picLocks noChangeAspect="1"/>
          </p:cNvPicPr>
          <p:nvPr/>
        </p:nvPicPr>
        <p:blipFill>
          <a:blip r:embed="rId2"/>
          <a:stretch>
            <a:fillRect/>
          </a:stretch>
        </p:blipFill>
        <p:spPr>
          <a:xfrm>
            <a:off x="3109384" y="1433365"/>
            <a:ext cx="727075" cy="655405"/>
          </a:xfrm>
          <a:prstGeom prst="rect">
            <a:avLst/>
          </a:prstGeom>
        </p:spPr>
      </p:pic>
      <p:pic>
        <p:nvPicPr>
          <p:cNvPr id="14" name="Picture 13" descr="Post It Note Background PNG Transparent Images Free Download | Vector Files  | Pngtree">
            <a:extLst>
              <a:ext uri="{FF2B5EF4-FFF2-40B4-BE49-F238E27FC236}">
                <a16:creationId xmlns:a16="http://schemas.microsoft.com/office/drawing/2014/main" id="{EDDA4AD3-D728-6E40-6B96-5C2F14A362C3}"/>
              </a:ext>
            </a:extLst>
          </p:cNvPr>
          <p:cNvPicPr>
            <a:picLocks noChangeAspect="1"/>
          </p:cNvPicPr>
          <p:nvPr/>
        </p:nvPicPr>
        <p:blipFill>
          <a:blip r:embed="rId2"/>
          <a:stretch>
            <a:fillRect/>
          </a:stretch>
        </p:blipFill>
        <p:spPr>
          <a:xfrm>
            <a:off x="6537325" y="1379390"/>
            <a:ext cx="727075" cy="655405"/>
          </a:xfrm>
          <a:prstGeom prst="rect">
            <a:avLst/>
          </a:prstGeom>
        </p:spPr>
      </p:pic>
    </p:spTree>
    <p:extLst>
      <p:ext uri="{BB962C8B-B14F-4D97-AF65-F5344CB8AC3E}">
        <p14:creationId xmlns:p14="http://schemas.microsoft.com/office/powerpoint/2010/main" val="2839892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r>
              <a:rPr lang="en-BE" b="1">
                <a:latin typeface="League Spartan"/>
                <a:sym typeface="League Spartan"/>
              </a:rPr>
              <a:t>Topic 3: Content enrichment</a:t>
            </a:r>
            <a:endParaRPr lang="en-US"/>
          </a:p>
        </p:txBody>
      </p:sp>
      <p:sp>
        <p:nvSpPr>
          <p:cNvPr id="2" name="TextBox 1">
            <a:extLst>
              <a:ext uri="{FF2B5EF4-FFF2-40B4-BE49-F238E27FC236}">
                <a16:creationId xmlns:a16="http://schemas.microsoft.com/office/drawing/2014/main" id="{092F4AAE-67FE-A13F-04C3-1C6CF53BFC28}"/>
              </a:ext>
            </a:extLst>
          </p:cNvPr>
          <p:cNvSpPr txBox="1"/>
          <p:nvPr/>
        </p:nvSpPr>
        <p:spPr>
          <a:xfrm>
            <a:off x="2253049" y="3177232"/>
            <a:ext cx="4637901"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 i="1">
                <a:solidFill>
                  <a:srgbClr val="141412"/>
                </a:solidFill>
                <a:latin typeface="League Spartan"/>
                <a:cs typeface="Calibri"/>
              </a:rPr>
              <a:t>How would your persona prefer to see the </a:t>
            </a:r>
            <a:r>
              <a:rPr lang="en" b="1" i="1">
                <a:solidFill>
                  <a:srgbClr val="141412"/>
                </a:solidFill>
                <a:latin typeface="League Spartan"/>
                <a:cs typeface="Calibri"/>
              </a:rPr>
              <a:t>archived content enriched or enhanced</a:t>
            </a:r>
            <a:r>
              <a:rPr lang="en" i="1">
                <a:solidFill>
                  <a:srgbClr val="141412"/>
                </a:solidFill>
                <a:latin typeface="League Spartan"/>
                <a:cs typeface="Calibri"/>
              </a:rPr>
              <a:t>?</a:t>
            </a:r>
            <a:endParaRPr lang="en-US" i="1">
              <a:latin typeface="League Spartan"/>
              <a:cs typeface="Calibri"/>
            </a:endParaRPr>
          </a:p>
          <a:p>
            <a:pPr algn="ctr"/>
            <a:endParaRPr lang="en-US" i="1">
              <a:latin typeface="League Spartan"/>
              <a:cs typeface="Calibri"/>
            </a:endParaRPr>
          </a:p>
        </p:txBody>
      </p:sp>
    </p:spTree>
    <p:extLst>
      <p:ext uri="{BB962C8B-B14F-4D97-AF65-F5344CB8AC3E}">
        <p14:creationId xmlns:p14="http://schemas.microsoft.com/office/powerpoint/2010/main" val="9770295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43946B7-C617-E9FB-F665-2E2C7278EE3E}"/>
              </a:ext>
            </a:extLst>
          </p:cNvPr>
          <p:cNvSpPr txBox="1"/>
          <p:nvPr/>
        </p:nvSpPr>
        <p:spPr>
          <a:xfrm>
            <a:off x="2856442" y="152400"/>
            <a:ext cx="3431116"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 b="1">
                <a:solidFill>
                  <a:srgbClr val="141412"/>
                </a:solidFill>
                <a:latin typeface="League Spartan"/>
              </a:rPr>
              <a:t>How would your persona prefer to see the archived content enriched or enhanced?</a:t>
            </a:r>
            <a:endParaRPr lang="en" b="1">
              <a:latin typeface="League Spartan"/>
            </a:endParaRPr>
          </a:p>
        </p:txBody>
      </p:sp>
      <p:sp>
        <p:nvSpPr>
          <p:cNvPr id="8" name="Cloud 7">
            <a:extLst>
              <a:ext uri="{FF2B5EF4-FFF2-40B4-BE49-F238E27FC236}">
                <a16:creationId xmlns:a16="http://schemas.microsoft.com/office/drawing/2014/main" id="{5CDA66AD-4131-0835-1843-C9C2BF4C841E}"/>
              </a:ext>
            </a:extLst>
          </p:cNvPr>
          <p:cNvSpPr/>
          <p:nvPr/>
        </p:nvSpPr>
        <p:spPr>
          <a:xfrm>
            <a:off x="7630583" y="153459"/>
            <a:ext cx="1396999" cy="592666"/>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a:latin typeface="Nyala"/>
                <a:cs typeface="Arial"/>
              </a:rPr>
              <a:t>Assuming no practical or legal hurdles!</a:t>
            </a:r>
          </a:p>
        </p:txBody>
      </p:sp>
      <p:pic>
        <p:nvPicPr>
          <p:cNvPr id="3" name="Picture 2" descr="Post It Note Background PNG Transparent Images Free Download | Vector Files  | Pngtree">
            <a:extLst>
              <a:ext uri="{FF2B5EF4-FFF2-40B4-BE49-F238E27FC236}">
                <a16:creationId xmlns:a16="http://schemas.microsoft.com/office/drawing/2014/main" id="{79AC626D-DF35-798D-B29B-FF29CDFED966}"/>
              </a:ext>
            </a:extLst>
          </p:cNvPr>
          <p:cNvPicPr>
            <a:picLocks noChangeAspect="1"/>
          </p:cNvPicPr>
          <p:nvPr/>
        </p:nvPicPr>
        <p:blipFill>
          <a:blip r:embed="rId2"/>
          <a:stretch>
            <a:fillRect/>
          </a:stretch>
        </p:blipFill>
        <p:spPr>
          <a:xfrm>
            <a:off x="300567" y="1434423"/>
            <a:ext cx="727075" cy="655405"/>
          </a:xfrm>
          <a:prstGeom prst="rect">
            <a:avLst/>
          </a:prstGeom>
        </p:spPr>
      </p:pic>
    </p:spTree>
    <p:extLst>
      <p:ext uri="{BB962C8B-B14F-4D97-AF65-F5344CB8AC3E}">
        <p14:creationId xmlns:p14="http://schemas.microsoft.com/office/powerpoint/2010/main" val="3474509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30352-B500-C1B7-7BD9-79187D3BEDDC}"/>
              </a:ext>
            </a:extLst>
          </p:cNvPr>
          <p:cNvSpPr>
            <a:spLocks noGrp="1"/>
          </p:cNvSpPr>
          <p:nvPr>
            <p:ph type="title"/>
          </p:nvPr>
        </p:nvSpPr>
        <p:spPr/>
        <p:txBody>
          <a:bodyPr>
            <a:normAutofit fontScale="90000"/>
          </a:bodyPr>
          <a:lstStyle/>
          <a:p>
            <a:r>
              <a:rPr lang="en-US" b="1">
                <a:latin typeface="League Spartan"/>
              </a:rPr>
              <a:t>Housekeeping</a:t>
            </a:r>
          </a:p>
        </p:txBody>
      </p:sp>
      <p:sp>
        <p:nvSpPr>
          <p:cNvPr id="3" name="Text Placeholder 2">
            <a:extLst>
              <a:ext uri="{FF2B5EF4-FFF2-40B4-BE49-F238E27FC236}">
                <a16:creationId xmlns:a16="http://schemas.microsoft.com/office/drawing/2014/main" id="{540193A0-BCC1-FBE4-A307-FE6462856DAC}"/>
              </a:ext>
            </a:extLst>
          </p:cNvPr>
          <p:cNvSpPr>
            <a:spLocks noGrp="1"/>
          </p:cNvSpPr>
          <p:nvPr>
            <p:ph type="body" idx="1"/>
          </p:nvPr>
        </p:nvSpPr>
        <p:spPr/>
        <p:txBody>
          <a:bodyPr spcFirstLastPara="1" wrap="square" lIns="91425" tIns="91425" rIns="91425" bIns="91425" anchor="t" anchorCtr="0">
            <a:noAutofit/>
          </a:bodyPr>
          <a:lstStyle/>
          <a:p>
            <a:r>
              <a:rPr lang="en-US" sz="1600" b="1">
                <a:latin typeface="League Spartan"/>
              </a:rPr>
              <a:t>Photo permission</a:t>
            </a:r>
            <a:r>
              <a:rPr lang="en-US" sz="1600">
                <a:latin typeface="League Spartan"/>
              </a:rPr>
              <a:t>: We will be taking some pictures during the workshop to capture our time together. Please let us know if you have any concerns or if you prefer not to be in the photo.</a:t>
            </a:r>
          </a:p>
          <a:p>
            <a:pPr>
              <a:lnSpc>
                <a:spcPct val="114999"/>
              </a:lnSpc>
            </a:pPr>
            <a:r>
              <a:rPr lang="en-US" sz="1600" b="1">
                <a:latin typeface="League Spartan"/>
              </a:rPr>
              <a:t>Open communication</a:t>
            </a:r>
            <a:r>
              <a:rPr lang="en-US" sz="1600">
                <a:latin typeface="League Spartan"/>
              </a:rPr>
              <a:t>: We encourage everyone to share their thoughts and experiences. Remember, there are no wrong answers here. Every comment is valued, and we appreciate your contributions. Please make sure to listen respectfully when others are speaking.</a:t>
            </a:r>
          </a:p>
          <a:p>
            <a:pPr>
              <a:lnSpc>
                <a:spcPct val="114999"/>
              </a:lnSpc>
            </a:pPr>
            <a:r>
              <a:rPr lang="en-US" sz="1600" b="1">
                <a:latin typeface="League Spartan"/>
              </a:rPr>
              <a:t>Stay engaged</a:t>
            </a:r>
            <a:r>
              <a:rPr lang="en-US" sz="1600">
                <a:latin typeface="League Spartan"/>
              </a:rPr>
              <a:t>: Active participation is encouraged, and we want everyone to get the most out of today.</a:t>
            </a:r>
          </a:p>
          <a:p>
            <a:pPr>
              <a:lnSpc>
                <a:spcPct val="114999"/>
              </a:lnSpc>
            </a:pPr>
            <a:r>
              <a:rPr lang="en-US" sz="1600" b="1">
                <a:latin typeface="League Spartan"/>
              </a:rPr>
              <a:t>Questionnaire completion</a:t>
            </a:r>
            <a:r>
              <a:rPr lang="en-US" sz="1600">
                <a:latin typeface="League Spartan"/>
              </a:rPr>
              <a:t>: At the end of the workshop, please take a moment to fill out the paper questionnaire. Your feedback is invaluable.</a:t>
            </a:r>
          </a:p>
          <a:p>
            <a:pPr>
              <a:lnSpc>
                <a:spcPct val="114999"/>
              </a:lnSpc>
            </a:pPr>
            <a:endParaRPr lang="en-US" sz="1600">
              <a:latin typeface="League Spartan"/>
            </a:endParaRPr>
          </a:p>
          <a:p>
            <a:pPr>
              <a:lnSpc>
                <a:spcPct val="114999"/>
              </a:lnSpc>
            </a:pPr>
            <a:endParaRPr lang="en-US" sz="1600">
              <a:latin typeface="League Spartan"/>
            </a:endParaRPr>
          </a:p>
        </p:txBody>
      </p:sp>
    </p:spTree>
    <p:extLst>
      <p:ext uri="{BB962C8B-B14F-4D97-AF65-F5344CB8AC3E}">
        <p14:creationId xmlns:p14="http://schemas.microsoft.com/office/powerpoint/2010/main" val="16146745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p:nvPr/>
        </p:nvSpPr>
        <p:spPr>
          <a:xfrm>
            <a:off x="289950" y="310800"/>
            <a:ext cx="8564100" cy="4521900"/>
          </a:xfrm>
          <a:prstGeom prst="rect">
            <a:avLst/>
          </a:prstGeom>
          <a:solidFill>
            <a:srgbClr val="FCE5C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19"/>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pPr marL="0" lvl="0" indent="0" algn="ctr">
              <a:lnSpc>
                <a:spcPct val="100000"/>
              </a:lnSpc>
              <a:spcBef>
                <a:spcPts val="0"/>
              </a:spcBef>
              <a:spcAft>
                <a:spcPts val="0"/>
              </a:spcAft>
              <a:buNone/>
            </a:pPr>
            <a:r>
              <a:rPr lang="en-BE" b="1">
                <a:latin typeface="League Spartan"/>
                <a:sym typeface="League Spartan"/>
              </a:rPr>
              <a:t>WRAP-UP</a:t>
            </a:r>
            <a:endParaRPr lang="en-US"/>
          </a:p>
        </p:txBody>
      </p:sp>
    </p:spTree>
    <p:extLst>
      <p:ext uri="{BB962C8B-B14F-4D97-AF65-F5344CB8AC3E}">
        <p14:creationId xmlns:p14="http://schemas.microsoft.com/office/powerpoint/2010/main" val="36140098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r>
              <a:rPr lang="en-BE" b="1">
                <a:latin typeface="League Spartan"/>
                <a:sym typeface="League Spartan"/>
              </a:rPr>
              <a:t>Thank you!</a:t>
            </a:r>
            <a:endParaRPr lang="en-US"/>
          </a:p>
        </p:txBody>
      </p:sp>
    </p:spTree>
    <p:extLst>
      <p:ext uri="{BB962C8B-B14F-4D97-AF65-F5344CB8AC3E}">
        <p14:creationId xmlns:p14="http://schemas.microsoft.com/office/powerpoint/2010/main" val="19956256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C6381-C5F3-7FB8-C2EA-A4750C3F18E3}"/>
              </a:ext>
            </a:extLst>
          </p:cNvPr>
          <p:cNvSpPr>
            <a:spLocks noGrp="1"/>
          </p:cNvSpPr>
          <p:nvPr>
            <p:ph type="title"/>
          </p:nvPr>
        </p:nvSpPr>
        <p:spPr/>
        <p:txBody>
          <a:bodyPr>
            <a:normAutofit fontScale="90000"/>
          </a:bodyPr>
          <a:lstStyle/>
          <a:p>
            <a:r>
              <a:rPr lang="en-US" b="1">
                <a:latin typeface="League Spartan"/>
              </a:rPr>
              <a:t>Relevant information</a:t>
            </a:r>
          </a:p>
        </p:txBody>
      </p:sp>
      <p:sp>
        <p:nvSpPr>
          <p:cNvPr id="3" name="Text Placeholder 2">
            <a:extLst>
              <a:ext uri="{FF2B5EF4-FFF2-40B4-BE49-F238E27FC236}">
                <a16:creationId xmlns:a16="http://schemas.microsoft.com/office/drawing/2014/main" id="{1F0A0DE3-889E-B81B-E332-BC1952B7706F}"/>
              </a:ext>
            </a:extLst>
          </p:cNvPr>
          <p:cNvSpPr>
            <a:spLocks noGrp="1"/>
          </p:cNvSpPr>
          <p:nvPr>
            <p:ph type="body" idx="1"/>
          </p:nvPr>
        </p:nvSpPr>
        <p:spPr/>
        <p:txBody>
          <a:bodyPr>
            <a:normAutofit/>
          </a:bodyPr>
          <a:lstStyle/>
          <a:p>
            <a:pPr marL="114300" indent="0">
              <a:lnSpc>
                <a:spcPct val="114999"/>
              </a:lnSpc>
              <a:buNone/>
            </a:pPr>
            <a:r>
              <a:rPr lang="en-US" sz="1700">
                <a:latin typeface="League Spartan"/>
              </a:rPr>
              <a:t>BELGICAWEB project: </a:t>
            </a:r>
            <a:r>
              <a:rPr lang="en-US" sz="1700">
                <a:latin typeface="League Spartan"/>
                <a:hlinkClick r:id="rId3">
                  <a:extLst>
                    <a:ext uri="{A12FA001-AC4F-418D-AE19-62706E023703}">
                      <ahyp:hlinkClr xmlns:ahyp="http://schemas.microsoft.com/office/drawing/2018/hyperlinkcolor" val="tx"/>
                    </a:ext>
                  </a:extLst>
                </a:hlinkClick>
              </a:rPr>
              <a:t>https://www.kbr.be/en/projects/belgicaweb/</a:t>
            </a:r>
            <a:endParaRPr lang="en-US" sz="1700">
              <a:latin typeface="League Spartan"/>
            </a:endParaRPr>
          </a:p>
          <a:p>
            <a:pPr marL="114300" indent="0">
              <a:lnSpc>
                <a:spcPct val="114999"/>
              </a:lnSpc>
              <a:buNone/>
            </a:pPr>
            <a:endParaRPr lang="en-US" sz="1700">
              <a:latin typeface="League Spartan"/>
            </a:endParaRPr>
          </a:p>
          <a:p>
            <a:pPr marL="114300" indent="0">
              <a:lnSpc>
                <a:spcPct val="114999"/>
              </a:lnSpc>
              <a:buNone/>
            </a:pPr>
            <a:endParaRPr lang="en-US" sz="1700">
              <a:latin typeface="League Spartan"/>
            </a:endParaRPr>
          </a:p>
          <a:p>
            <a:pPr marL="114300" indent="0">
              <a:lnSpc>
                <a:spcPct val="114999"/>
              </a:lnSpc>
              <a:buNone/>
            </a:pPr>
            <a:r>
              <a:rPr lang="en-US" sz="1700">
                <a:latin typeface="League Spartan"/>
              </a:rPr>
              <a:t>If you wish to participate in the BELGICAWEB Expert Panel, feel free to contact:</a:t>
            </a:r>
            <a:endParaRPr lang="en-US"/>
          </a:p>
          <a:p>
            <a:pPr marL="114300" indent="0">
              <a:lnSpc>
                <a:spcPct val="114999"/>
              </a:lnSpc>
              <a:buNone/>
            </a:pPr>
            <a:endParaRPr lang="en-US" sz="1700">
              <a:latin typeface="League Spartan"/>
            </a:endParaRPr>
          </a:p>
          <a:p>
            <a:pPr marL="285750" indent="-285750">
              <a:lnSpc>
                <a:spcPct val="100000"/>
              </a:lnSpc>
            </a:pPr>
            <a:r>
              <a:rPr lang="en-US" sz="1700">
                <a:latin typeface="League Spartan"/>
              </a:rPr>
              <a:t>Friedel </a:t>
            </a:r>
            <a:r>
              <a:rPr lang="en-US" sz="1700" err="1">
                <a:latin typeface="League Spartan"/>
              </a:rPr>
              <a:t>Geeraert</a:t>
            </a:r>
            <a:r>
              <a:rPr lang="en-US" sz="1700">
                <a:latin typeface="League Spartan"/>
              </a:rPr>
              <a:t>     (Friedel.Geeraert@kbr.be)</a:t>
            </a:r>
          </a:p>
          <a:p>
            <a:pPr marL="285750" indent="-285750">
              <a:lnSpc>
                <a:spcPct val="100000"/>
              </a:lnSpc>
            </a:pPr>
            <a:r>
              <a:rPr lang="en-US" sz="1700">
                <a:latin typeface="League Spartan"/>
              </a:rPr>
              <a:t>Christina </a:t>
            </a:r>
            <a:r>
              <a:rPr lang="en-US" sz="1700" err="1">
                <a:latin typeface="League Spartan"/>
              </a:rPr>
              <a:t>Vandendyck</a:t>
            </a:r>
            <a:r>
              <a:rPr lang="en-US" sz="1700">
                <a:latin typeface="League Spartan"/>
              </a:rPr>
              <a:t>  (Christina.vandendyck@kbr.be)</a:t>
            </a:r>
            <a:endParaRPr lang="en-US" sz="1700">
              <a:solidFill>
                <a:srgbClr val="000000"/>
              </a:solidFill>
              <a:latin typeface="League Spartan"/>
            </a:endParaRPr>
          </a:p>
          <a:p>
            <a:pPr marL="285750" indent="-285750">
              <a:lnSpc>
                <a:spcPct val="100000"/>
              </a:lnSpc>
            </a:pPr>
            <a:r>
              <a:rPr lang="en-US" sz="1700">
                <a:latin typeface="League Spartan"/>
              </a:rPr>
              <a:t>Eveline </a:t>
            </a:r>
            <a:r>
              <a:rPr lang="en-US" sz="1700" err="1">
                <a:latin typeface="League Spartan"/>
              </a:rPr>
              <a:t>Vlassenroot</a:t>
            </a:r>
            <a:r>
              <a:rPr lang="en-US" sz="1700">
                <a:latin typeface="League Spartan"/>
              </a:rPr>
              <a:t>   (Eveline.Vlassenroot@UGent.be)</a:t>
            </a:r>
            <a:endParaRPr lang="en-US"/>
          </a:p>
          <a:p>
            <a:pPr marL="114300" indent="0">
              <a:lnSpc>
                <a:spcPct val="114999"/>
              </a:lnSpc>
              <a:buNone/>
            </a:pPr>
            <a:endParaRPr lang="en-US"/>
          </a:p>
        </p:txBody>
      </p:sp>
      <p:pic>
        <p:nvPicPr>
          <p:cNvPr id="4" name="Picture 3" descr="A logo of a network&#10;&#10;Description automatically generated">
            <a:extLst>
              <a:ext uri="{FF2B5EF4-FFF2-40B4-BE49-F238E27FC236}">
                <a16:creationId xmlns:a16="http://schemas.microsoft.com/office/drawing/2014/main" id="{1A71FD7C-9453-462C-4167-685096BE68D6}"/>
              </a:ext>
            </a:extLst>
          </p:cNvPr>
          <p:cNvPicPr>
            <a:picLocks noChangeAspect="1"/>
          </p:cNvPicPr>
          <p:nvPr/>
        </p:nvPicPr>
        <p:blipFill>
          <a:blip r:embed="rId4"/>
          <a:stretch>
            <a:fillRect/>
          </a:stretch>
        </p:blipFill>
        <p:spPr>
          <a:xfrm>
            <a:off x="8446889" y="85747"/>
            <a:ext cx="577575" cy="583807"/>
          </a:xfrm>
          <a:prstGeom prst="rect">
            <a:avLst/>
          </a:prstGeom>
        </p:spPr>
      </p:pic>
    </p:spTree>
    <p:extLst>
      <p:ext uri="{BB962C8B-B14F-4D97-AF65-F5344CB8AC3E}">
        <p14:creationId xmlns:p14="http://schemas.microsoft.com/office/powerpoint/2010/main" val="1675704844"/>
      </p:ext>
    </p:extLst>
  </p:cSld>
  <p:clrMapOvr>
    <a:masterClrMapping/>
  </p:clrMapOvr>
  <p:extLst>
    <p:ext uri="{6950BFC3-D8DA-4A85-94F7-54DA5524770B}">
      <p188:commentRel xmlns:p188="http://schemas.microsoft.com/office/powerpoint/2018/8/main" r:id="rId2"/>
    </p:ext>
  </p:extLs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BA0DB-048E-8293-B53B-6698224162FF}"/>
              </a:ext>
            </a:extLst>
          </p:cNvPr>
          <p:cNvSpPr>
            <a:spLocks noGrp="1"/>
          </p:cNvSpPr>
          <p:nvPr>
            <p:ph type="title"/>
          </p:nvPr>
        </p:nvSpPr>
        <p:spPr/>
        <p:txBody>
          <a:bodyPr>
            <a:normAutofit fontScale="90000"/>
          </a:bodyPr>
          <a:lstStyle/>
          <a:p>
            <a:r>
              <a:rPr lang="en-US" b="1"/>
              <a:t>Call to action: Fill out survey</a:t>
            </a:r>
          </a:p>
        </p:txBody>
      </p:sp>
      <p:sp>
        <p:nvSpPr>
          <p:cNvPr id="3" name="Text Placeholder 2">
            <a:extLst>
              <a:ext uri="{FF2B5EF4-FFF2-40B4-BE49-F238E27FC236}">
                <a16:creationId xmlns:a16="http://schemas.microsoft.com/office/drawing/2014/main" id="{A5666F99-7145-321F-61D8-D29BB41EEF1B}"/>
              </a:ext>
            </a:extLst>
          </p:cNvPr>
          <p:cNvSpPr>
            <a:spLocks noGrp="1"/>
          </p:cNvSpPr>
          <p:nvPr>
            <p:ph type="body" idx="1"/>
          </p:nvPr>
        </p:nvSpPr>
        <p:spPr>
          <a:xfrm>
            <a:off x="311700" y="3865937"/>
            <a:ext cx="4260300" cy="702938"/>
          </a:xfrm>
        </p:spPr>
        <p:txBody>
          <a:bodyPr/>
          <a:lstStyle/>
          <a:p>
            <a:pPr marL="114300" indent="0" algn="ctr">
              <a:buNone/>
            </a:pPr>
            <a:r>
              <a:rPr lang="en-US" dirty="0">
                <a:hlinkClick r:id="rId2"/>
              </a:rPr>
              <a:t>www.bit.ly/SurveyBelgicaWeb</a:t>
            </a:r>
            <a:endParaRPr lang="en-US" dirty="0"/>
          </a:p>
          <a:p>
            <a:pPr>
              <a:lnSpc>
                <a:spcPct val="114999"/>
              </a:lnSpc>
            </a:pPr>
            <a:endParaRPr lang="en-US" dirty="0"/>
          </a:p>
        </p:txBody>
      </p:sp>
      <p:pic>
        <p:nvPicPr>
          <p:cNvPr id="4" name="Picture 3" descr="A qr code on a white background&#10;&#10;Description automatically generated">
            <a:extLst>
              <a:ext uri="{FF2B5EF4-FFF2-40B4-BE49-F238E27FC236}">
                <a16:creationId xmlns:a16="http://schemas.microsoft.com/office/drawing/2014/main" id="{5F494718-8DE0-0CC8-9556-CA4DA9DC9C68}"/>
              </a:ext>
            </a:extLst>
          </p:cNvPr>
          <p:cNvPicPr>
            <a:picLocks noChangeAspect="1"/>
          </p:cNvPicPr>
          <p:nvPr/>
        </p:nvPicPr>
        <p:blipFill>
          <a:blip r:embed="rId3"/>
          <a:stretch>
            <a:fillRect/>
          </a:stretch>
        </p:blipFill>
        <p:spPr>
          <a:xfrm>
            <a:off x="1251225" y="1463473"/>
            <a:ext cx="2381250" cy="2381250"/>
          </a:xfrm>
          <a:prstGeom prst="rect">
            <a:avLst/>
          </a:prstGeom>
        </p:spPr>
      </p:pic>
      <p:pic>
        <p:nvPicPr>
          <p:cNvPr id="5" name="Picture 4" descr="A person using a computer&#10;&#10;Description automatically generated">
            <a:extLst>
              <a:ext uri="{FF2B5EF4-FFF2-40B4-BE49-F238E27FC236}">
                <a16:creationId xmlns:a16="http://schemas.microsoft.com/office/drawing/2014/main" id="{E68F2773-3403-0F18-A6B1-E540C31C2596}"/>
              </a:ext>
            </a:extLst>
          </p:cNvPr>
          <p:cNvPicPr>
            <a:picLocks noChangeAspect="1"/>
          </p:cNvPicPr>
          <p:nvPr/>
        </p:nvPicPr>
        <p:blipFill>
          <a:blip r:embed="rId4"/>
          <a:stretch>
            <a:fillRect/>
          </a:stretch>
        </p:blipFill>
        <p:spPr>
          <a:xfrm>
            <a:off x="5751346" y="-723"/>
            <a:ext cx="3390899" cy="5139782"/>
          </a:xfrm>
          <a:prstGeom prst="rect">
            <a:avLst/>
          </a:prstGeom>
        </p:spPr>
      </p:pic>
      <p:pic>
        <p:nvPicPr>
          <p:cNvPr id="8" name="Picture 7" descr="A logo of a network&#10;&#10;Description automatically generated">
            <a:extLst>
              <a:ext uri="{FF2B5EF4-FFF2-40B4-BE49-F238E27FC236}">
                <a16:creationId xmlns:a16="http://schemas.microsoft.com/office/drawing/2014/main" id="{FAEEAB23-AC11-8334-6F0C-24BF13633C14}"/>
              </a:ext>
            </a:extLst>
          </p:cNvPr>
          <p:cNvPicPr>
            <a:picLocks noChangeAspect="1"/>
          </p:cNvPicPr>
          <p:nvPr/>
        </p:nvPicPr>
        <p:blipFill>
          <a:blip r:embed="rId5"/>
          <a:stretch>
            <a:fillRect/>
          </a:stretch>
        </p:blipFill>
        <p:spPr>
          <a:xfrm>
            <a:off x="5046937" y="87111"/>
            <a:ext cx="577575" cy="583807"/>
          </a:xfrm>
          <a:prstGeom prst="rect">
            <a:avLst/>
          </a:prstGeom>
        </p:spPr>
      </p:pic>
    </p:spTree>
    <p:extLst>
      <p:ext uri="{BB962C8B-B14F-4D97-AF65-F5344CB8AC3E}">
        <p14:creationId xmlns:p14="http://schemas.microsoft.com/office/powerpoint/2010/main" val="3155476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5"/>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5"/>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r>
              <a:rPr lang="en-BE" b="1">
                <a:latin typeface="League Spartan"/>
                <a:sym typeface="League Spartan"/>
              </a:rPr>
              <a:t>GETTING FAMILIAR</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E5E8F-3C65-1938-81E1-92DF601DF01F}"/>
              </a:ext>
            </a:extLst>
          </p:cNvPr>
          <p:cNvSpPr>
            <a:spLocks noGrp="1"/>
          </p:cNvSpPr>
          <p:nvPr>
            <p:ph type="title"/>
          </p:nvPr>
        </p:nvSpPr>
        <p:spPr>
          <a:xfrm>
            <a:off x="311700" y="2159133"/>
            <a:ext cx="5323514" cy="841800"/>
          </a:xfrm>
        </p:spPr>
        <p:txBody>
          <a:bodyPr>
            <a:normAutofit fontScale="90000"/>
          </a:bodyPr>
          <a:lstStyle/>
          <a:p>
            <a:r>
              <a:rPr lang="en-US" b="1">
                <a:latin typeface="League Spartan"/>
              </a:rPr>
              <a:t>Who uses born-digital content for their research?</a:t>
            </a:r>
          </a:p>
        </p:txBody>
      </p:sp>
      <p:pic>
        <p:nvPicPr>
          <p:cNvPr id="3" name="Picture 2" descr="A close up of hands reaching for each other&#10;&#10;Description automatically generated">
            <a:extLst>
              <a:ext uri="{FF2B5EF4-FFF2-40B4-BE49-F238E27FC236}">
                <a16:creationId xmlns:a16="http://schemas.microsoft.com/office/drawing/2014/main" id="{83D858A1-BA8E-925E-6576-2F25B2366806}"/>
              </a:ext>
            </a:extLst>
          </p:cNvPr>
          <p:cNvPicPr>
            <a:picLocks noChangeAspect="1"/>
          </p:cNvPicPr>
          <p:nvPr/>
        </p:nvPicPr>
        <p:blipFill>
          <a:blip r:embed="rId2"/>
          <a:stretch>
            <a:fillRect/>
          </a:stretch>
        </p:blipFill>
        <p:spPr>
          <a:xfrm>
            <a:off x="5723569" y="1657"/>
            <a:ext cx="3424287" cy="5140186"/>
          </a:xfrm>
          <a:prstGeom prst="rect">
            <a:avLst/>
          </a:prstGeom>
        </p:spPr>
      </p:pic>
      <p:sp>
        <p:nvSpPr>
          <p:cNvPr id="4" name="TextBox 3">
            <a:extLst>
              <a:ext uri="{FF2B5EF4-FFF2-40B4-BE49-F238E27FC236}">
                <a16:creationId xmlns:a16="http://schemas.microsoft.com/office/drawing/2014/main" id="{15B6937A-104E-ABF0-6196-6AB8ACE5F6E4}"/>
              </a:ext>
            </a:extLst>
          </p:cNvPr>
          <p:cNvSpPr txBox="1"/>
          <p:nvPr/>
        </p:nvSpPr>
        <p:spPr>
          <a:xfrm>
            <a:off x="6938319" y="4968961"/>
            <a:ext cx="2743200" cy="2000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700" b="1">
                <a:solidFill>
                  <a:srgbClr val="2C343E"/>
                </a:solidFill>
                <a:latin typeface="plusjakartasans"/>
              </a:rPr>
              <a:t>Image from </a:t>
            </a:r>
            <a:r>
              <a:rPr lang="en-US" sz="700" b="1" err="1">
                <a:solidFill>
                  <a:srgbClr val="2C343E"/>
                </a:solidFill>
                <a:latin typeface="plusjakartasans"/>
              </a:rPr>
              <a:t>cottonbro</a:t>
            </a:r>
            <a:r>
              <a:rPr lang="en-US" sz="700" b="1">
                <a:solidFill>
                  <a:srgbClr val="2C343E"/>
                </a:solidFill>
                <a:latin typeface="plusjakartasans"/>
              </a:rPr>
              <a:t> studio (</a:t>
            </a:r>
            <a:r>
              <a:rPr lang="en-US" sz="700" b="1" err="1">
                <a:solidFill>
                  <a:srgbClr val="2C343E"/>
                </a:solidFill>
                <a:latin typeface="plusjakartasans"/>
              </a:rPr>
              <a:t>Pexels</a:t>
            </a:r>
            <a:r>
              <a:rPr lang="en-US" sz="700" b="1">
                <a:solidFill>
                  <a:srgbClr val="2C343E"/>
                </a:solidFill>
                <a:latin typeface="plusjakartasans"/>
              </a:rPr>
              <a:t>)</a:t>
            </a:r>
          </a:p>
        </p:txBody>
      </p:sp>
    </p:spTree>
    <p:extLst>
      <p:ext uri="{BB962C8B-B14F-4D97-AF65-F5344CB8AC3E}">
        <p14:creationId xmlns:p14="http://schemas.microsoft.com/office/powerpoint/2010/main" val="3511924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E5E8F-3C65-1938-81E1-92DF601DF01F}"/>
              </a:ext>
            </a:extLst>
          </p:cNvPr>
          <p:cNvSpPr>
            <a:spLocks noGrp="1"/>
          </p:cNvSpPr>
          <p:nvPr>
            <p:ph type="title"/>
          </p:nvPr>
        </p:nvSpPr>
        <p:spPr>
          <a:xfrm>
            <a:off x="311700" y="2150850"/>
            <a:ext cx="5340079" cy="841800"/>
          </a:xfrm>
        </p:spPr>
        <p:txBody>
          <a:bodyPr>
            <a:normAutofit fontScale="90000"/>
          </a:bodyPr>
          <a:lstStyle/>
          <a:p>
            <a:r>
              <a:rPr lang="en-US" b="1">
                <a:latin typeface="League Spartan"/>
              </a:rPr>
              <a:t>Have you ever used a web and/or social media archive?</a:t>
            </a:r>
            <a:endParaRPr lang="en-US" b="1"/>
          </a:p>
        </p:txBody>
      </p:sp>
      <p:pic>
        <p:nvPicPr>
          <p:cNvPr id="4" name="Picture 3" descr="A close up of hands reaching for each other&#10;&#10;Description automatically generated">
            <a:extLst>
              <a:ext uri="{FF2B5EF4-FFF2-40B4-BE49-F238E27FC236}">
                <a16:creationId xmlns:a16="http://schemas.microsoft.com/office/drawing/2014/main" id="{0E634A82-16A5-E89B-3F06-A65290D6E42E}"/>
              </a:ext>
            </a:extLst>
          </p:cNvPr>
          <p:cNvPicPr>
            <a:picLocks noChangeAspect="1"/>
          </p:cNvPicPr>
          <p:nvPr/>
        </p:nvPicPr>
        <p:blipFill>
          <a:blip r:embed="rId2"/>
          <a:stretch>
            <a:fillRect/>
          </a:stretch>
        </p:blipFill>
        <p:spPr>
          <a:xfrm>
            <a:off x="5723569" y="1657"/>
            <a:ext cx="3424287" cy="5140186"/>
          </a:xfrm>
          <a:prstGeom prst="rect">
            <a:avLst/>
          </a:prstGeom>
        </p:spPr>
      </p:pic>
      <p:sp>
        <p:nvSpPr>
          <p:cNvPr id="6" name="TextBox 5">
            <a:extLst>
              <a:ext uri="{FF2B5EF4-FFF2-40B4-BE49-F238E27FC236}">
                <a16:creationId xmlns:a16="http://schemas.microsoft.com/office/drawing/2014/main" id="{EC4AF325-633D-CE71-4B24-363FBC5694BE}"/>
              </a:ext>
            </a:extLst>
          </p:cNvPr>
          <p:cNvSpPr txBox="1"/>
          <p:nvPr/>
        </p:nvSpPr>
        <p:spPr>
          <a:xfrm>
            <a:off x="6938319" y="4968961"/>
            <a:ext cx="2743200" cy="2000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700" b="1">
                <a:solidFill>
                  <a:srgbClr val="2C343E"/>
                </a:solidFill>
                <a:latin typeface="plusjakartasans"/>
              </a:rPr>
              <a:t>Image from </a:t>
            </a:r>
            <a:r>
              <a:rPr lang="en-US" sz="700" b="1" err="1">
                <a:solidFill>
                  <a:srgbClr val="2C343E"/>
                </a:solidFill>
                <a:latin typeface="plusjakartasans"/>
              </a:rPr>
              <a:t>cottonbro</a:t>
            </a:r>
            <a:r>
              <a:rPr lang="en-US" sz="700" b="1">
                <a:solidFill>
                  <a:srgbClr val="2C343E"/>
                </a:solidFill>
                <a:latin typeface="plusjakartasans"/>
              </a:rPr>
              <a:t> studio (</a:t>
            </a:r>
            <a:r>
              <a:rPr lang="en-US" sz="700" b="1" err="1">
                <a:solidFill>
                  <a:srgbClr val="2C343E"/>
                </a:solidFill>
                <a:latin typeface="plusjakartasans"/>
              </a:rPr>
              <a:t>Pexels</a:t>
            </a:r>
            <a:r>
              <a:rPr lang="en-US" sz="700" b="1">
                <a:solidFill>
                  <a:srgbClr val="2C343E"/>
                </a:solidFill>
                <a:latin typeface="plusjakartasans"/>
              </a:rPr>
              <a:t>)</a:t>
            </a:r>
          </a:p>
        </p:txBody>
      </p:sp>
    </p:spTree>
    <p:extLst>
      <p:ext uri="{BB962C8B-B14F-4D97-AF65-F5344CB8AC3E}">
        <p14:creationId xmlns:p14="http://schemas.microsoft.com/office/powerpoint/2010/main" val="4211490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ct val="111111"/>
              <a:buNone/>
            </a:pPr>
            <a:r>
              <a:rPr lang="en-BE" b="1">
                <a:latin typeface="League Spartan"/>
                <a:ea typeface="League Spartan"/>
                <a:cs typeface="League Spartan"/>
                <a:sym typeface="League Spartan"/>
              </a:rPr>
              <a:t>INTRODUCTION</a:t>
            </a:r>
            <a:endParaRPr lang="en-US" b="1">
              <a:latin typeface="League Spartan"/>
              <a:ea typeface="League Spartan"/>
              <a:cs typeface="League Sparta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50209-2443-80DD-A9BD-2B8A1F6DC5C8}"/>
              </a:ext>
            </a:extLst>
          </p:cNvPr>
          <p:cNvSpPr>
            <a:spLocks noGrp="1"/>
          </p:cNvSpPr>
          <p:nvPr>
            <p:ph type="title"/>
          </p:nvPr>
        </p:nvSpPr>
        <p:spPr/>
        <p:txBody>
          <a:bodyPr>
            <a:normAutofit fontScale="90000"/>
          </a:bodyPr>
          <a:lstStyle/>
          <a:p>
            <a:r>
              <a:rPr lang="en-US" b="1">
                <a:latin typeface="League Spartan"/>
              </a:rPr>
              <a:t>NATIONAL WEB ARCHIVES SINCE 1996...</a:t>
            </a:r>
            <a:endParaRPr lang="en-US"/>
          </a:p>
        </p:txBody>
      </p:sp>
      <p:sp>
        <p:nvSpPr>
          <p:cNvPr id="3" name="Google Shape;294;p39">
            <a:extLst>
              <a:ext uri="{FF2B5EF4-FFF2-40B4-BE49-F238E27FC236}">
                <a16:creationId xmlns:a16="http://schemas.microsoft.com/office/drawing/2014/main" id="{B81F2948-4162-0A31-A989-B6FF1BC424DA}"/>
              </a:ext>
            </a:extLst>
          </p:cNvPr>
          <p:cNvSpPr/>
          <p:nvPr/>
        </p:nvSpPr>
        <p:spPr>
          <a:xfrm>
            <a:off x="604130" y="2188548"/>
            <a:ext cx="8293200" cy="1398300"/>
          </a:xfrm>
          <a:prstGeom prst="notchedRightArrow">
            <a:avLst>
              <a:gd name="adj1" fmla="val 50000"/>
              <a:gd name="adj2" fmla="val 50000"/>
            </a:avLst>
          </a:prstGeom>
          <a:solidFill>
            <a:srgbClr val="CFDEE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 name="Google Shape;295;p39">
            <a:extLst>
              <a:ext uri="{FF2B5EF4-FFF2-40B4-BE49-F238E27FC236}">
                <a16:creationId xmlns:a16="http://schemas.microsoft.com/office/drawing/2014/main" id="{E6C1FB5B-2CFA-63AF-6270-6AF9C7B74837}"/>
              </a:ext>
            </a:extLst>
          </p:cNvPr>
          <p:cNvSpPr txBox="1"/>
          <p:nvPr/>
        </p:nvSpPr>
        <p:spPr>
          <a:xfrm>
            <a:off x="246663" y="1082424"/>
            <a:ext cx="1912500" cy="1398300"/>
          </a:xfrm>
          <a:prstGeom prst="rect">
            <a:avLst/>
          </a:prstGeom>
          <a:noFill/>
          <a:ln>
            <a:noFill/>
          </a:ln>
        </p:spPr>
        <p:txBody>
          <a:bodyPr spcFirstLastPara="1" wrap="square" lIns="113775" tIns="113775" rIns="113775" bIns="11377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 b="0" i="0" u="none" strike="noStrike" cap="none">
                <a:solidFill>
                  <a:srgbClr val="000000"/>
                </a:solidFill>
                <a:latin typeface="Calibri"/>
                <a:ea typeface="Calibri"/>
                <a:cs typeface="Calibri"/>
                <a:sym typeface="Calibri"/>
              </a:rPr>
              <a:t>1996 </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Australia: PANDORA</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UK Government web archive</a:t>
            </a:r>
            <a:endParaRPr b="0" i="0" u="none" strike="noStrike" cap="none">
              <a:solidFill>
                <a:srgbClr val="000000"/>
              </a:solidFill>
              <a:latin typeface="Calibri"/>
              <a:ea typeface="Calibri"/>
              <a:cs typeface="Calibri"/>
              <a:sym typeface="Calibri"/>
            </a:endParaRPr>
          </a:p>
        </p:txBody>
      </p:sp>
      <p:sp>
        <p:nvSpPr>
          <p:cNvPr id="13" name="Google Shape;296;p39">
            <a:extLst>
              <a:ext uri="{FF2B5EF4-FFF2-40B4-BE49-F238E27FC236}">
                <a16:creationId xmlns:a16="http://schemas.microsoft.com/office/drawing/2014/main" id="{B0B7F34A-EC13-4D13-D1AE-F2B2C22990BE}"/>
              </a:ext>
            </a:extLst>
          </p:cNvPr>
          <p:cNvSpPr/>
          <p:nvPr/>
        </p:nvSpPr>
        <p:spPr>
          <a:xfrm>
            <a:off x="1031384" y="2712874"/>
            <a:ext cx="343200" cy="349500"/>
          </a:xfrm>
          <a:prstGeom prst="ellipse">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 name="Google Shape;297;p39">
            <a:extLst>
              <a:ext uri="{FF2B5EF4-FFF2-40B4-BE49-F238E27FC236}">
                <a16:creationId xmlns:a16="http://schemas.microsoft.com/office/drawing/2014/main" id="{34FBD7A3-9F3A-23B3-A057-9552A0188971}"/>
              </a:ext>
            </a:extLst>
          </p:cNvPr>
          <p:cNvSpPr txBox="1"/>
          <p:nvPr/>
        </p:nvSpPr>
        <p:spPr>
          <a:xfrm>
            <a:off x="1859447" y="3237200"/>
            <a:ext cx="1193400" cy="1398300"/>
          </a:xfrm>
          <a:prstGeom prst="rect">
            <a:avLst/>
          </a:prstGeom>
          <a:noFill/>
          <a:ln>
            <a:noFill/>
          </a:ln>
        </p:spPr>
        <p:txBody>
          <a:bodyPr spcFirstLastPara="1" wrap="square" lIns="113775" tIns="113775" rIns="113775" bIns="1137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 b="0" i="0" u="none" strike="noStrike" cap="none">
                <a:solidFill>
                  <a:srgbClr val="000000"/>
                </a:solidFill>
                <a:latin typeface="Calibri"/>
                <a:ea typeface="Calibri"/>
                <a:cs typeface="Calibri"/>
                <a:sym typeface="Calibri"/>
              </a:rPr>
              <a:t>1997</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Sweden: Kulturarw3</a:t>
            </a:r>
            <a:endParaRPr b="0" i="0" u="none" strike="noStrike" cap="none">
              <a:solidFill>
                <a:srgbClr val="000000"/>
              </a:solidFill>
              <a:latin typeface="Calibri"/>
              <a:ea typeface="Calibri"/>
              <a:cs typeface="Calibri"/>
              <a:sym typeface="Calibri"/>
            </a:endParaRPr>
          </a:p>
        </p:txBody>
      </p:sp>
      <p:sp>
        <p:nvSpPr>
          <p:cNvPr id="15" name="Google Shape;298;p39">
            <a:extLst>
              <a:ext uri="{FF2B5EF4-FFF2-40B4-BE49-F238E27FC236}">
                <a16:creationId xmlns:a16="http://schemas.microsoft.com/office/drawing/2014/main" id="{7C638AEE-8CC3-7A41-93C6-9BE79F4E1796}"/>
              </a:ext>
            </a:extLst>
          </p:cNvPr>
          <p:cNvSpPr/>
          <p:nvPr/>
        </p:nvSpPr>
        <p:spPr>
          <a:xfrm>
            <a:off x="2284653" y="2712874"/>
            <a:ext cx="343200" cy="349500"/>
          </a:xfrm>
          <a:prstGeom prst="ellipse">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 name="Google Shape;299;p39">
            <a:extLst>
              <a:ext uri="{FF2B5EF4-FFF2-40B4-BE49-F238E27FC236}">
                <a16:creationId xmlns:a16="http://schemas.microsoft.com/office/drawing/2014/main" id="{2AE4932C-1C28-0ED0-52EB-D48324F0F130}"/>
              </a:ext>
            </a:extLst>
          </p:cNvPr>
          <p:cNvSpPr txBox="1"/>
          <p:nvPr/>
        </p:nvSpPr>
        <p:spPr>
          <a:xfrm>
            <a:off x="3112716" y="1139896"/>
            <a:ext cx="1193400" cy="1398300"/>
          </a:xfrm>
          <a:prstGeom prst="rect">
            <a:avLst/>
          </a:prstGeom>
          <a:noFill/>
          <a:ln>
            <a:noFill/>
          </a:ln>
        </p:spPr>
        <p:txBody>
          <a:bodyPr spcFirstLastPara="1" wrap="square" lIns="113775" tIns="113775" rIns="113775" bIns="11377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 b="0" i="0" u="none" strike="noStrike" cap="none">
                <a:solidFill>
                  <a:srgbClr val="000000"/>
                </a:solidFill>
                <a:latin typeface="Calibri"/>
                <a:ea typeface="Calibri"/>
                <a:cs typeface="Calibri"/>
                <a:sym typeface="Calibri"/>
              </a:rPr>
              <a:t>1999</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New Zealand web archive</a:t>
            </a:r>
            <a:endParaRPr/>
          </a:p>
        </p:txBody>
      </p:sp>
      <p:sp>
        <p:nvSpPr>
          <p:cNvPr id="17" name="Google Shape;300;p39">
            <a:extLst>
              <a:ext uri="{FF2B5EF4-FFF2-40B4-BE49-F238E27FC236}">
                <a16:creationId xmlns:a16="http://schemas.microsoft.com/office/drawing/2014/main" id="{A6B99520-4D96-6E1B-8193-EA06ED73D5A1}"/>
              </a:ext>
            </a:extLst>
          </p:cNvPr>
          <p:cNvSpPr/>
          <p:nvPr/>
        </p:nvSpPr>
        <p:spPr>
          <a:xfrm>
            <a:off x="3537922" y="2712874"/>
            <a:ext cx="343200" cy="349500"/>
          </a:xfrm>
          <a:prstGeom prst="ellipse">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 name="Google Shape;301;p39">
            <a:extLst>
              <a:ext uri="{FF2B5EF4-FFF2-40B4-BE49-F238E27FC236}">
                <a16:creationId xmlns:a16="http://schemas.microsoft.com/office/drawing/2014/main" id="{94BBFACC-26BA-4006-3EC7-B6B6F06A5FE9}"/>
              </a:ext>
            </a:extLst>
          </p:cNvPr>
          <p:cNvSpPr txBox="1"/>
          <p:nvPr/>
        </p:nvSpPr>
        <p:spPr>
          <a:xfrm>
            <a:off x="3968723" y="3237197"/>
            <a:ext cx="1990800" cy="1398300"/>
          </a:xfrm>
          <a:prstGeom prst="rect">
            <a:avLst/>
          </a:prstGeom>
          <a:noFill/>
          <a:ln>
            <a:noFill/>
          </a:ln>
        </p:spPr>
        <p:txBody>
          <a:bodyPr spcFirstLastPara="1" wrap="square" lIns="113775" tIns="113775" rIns="113775" bIns="1137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 b="0" i="0" u="none" strike="noStrike" cap="none">
                <a:solidFill>
                  <a:srgbClr val="000000"/>
                </a:solidFill>
                <a:latin typeface="Calibri"/>
                <a:ea typeface="Calibri"/>
                <a:cs typeface="Calibri"/>
                <a:sym typeface="Calibri"/>
              </a:rPr>
              <a:t>2000</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USA: Library of Congress web archive</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Czech Republic: Webarchiv</a:t>
            </a:r>
            <a:endParaRPr b="0" i="0" u="none" strike="noStrike" cap="none">
              <a:solidFill>
                <a:srgbClr val="000000"/>
              </a:solidFill>
              <a:latin typeface="Calibri"/>
              <a:ea typeface="Calibri"/>
              <a:cs typeface="Calibri"/>
              <a:sym typeface="Calibri"/>
            </a:endParaRPr>
          </a:p>
        </p:txBody>
      </p:sp>
      <p:sp>
        <p:nvSpPr>
          <p:cNvPr id="19" name="Google Shape;302;p39">
            <a:extLst>
              <a:ext uri="{FF2B5EF4-FFF2-40B4-BE49-F238E27FC236}">
                <a16:creationId xmlns:a16="http://schemas.microsoft.com/office/drawing/2014/main" id="{3F6DE614-F995-8EE1-1F9C-2057C3E7E7B4}"/>
              </a:ext>
            </a:extLst>
          </p:cNvPr>
          <p:cNvSpPr/>
          <p:nvPr/>
        </p:nvSpPr>
        <p:spPr>
          <a:xfrm>
            <a:off x="4791190" y="2712874"/>
            <a:ext cx="343200" cy="349500"/>
          </a:xfrm>
          <a:prstGeom prst="ellipse">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0" name="Google Shape;303;p39">
            <a:extLst>
              <a:ext uri="{FF2B5EF4-FFF2-40B4-BE49-F238E27FC236}">
                <a16:creationId xmlns:a16="http://schemas.microsoft.com/office/drawing/2014/main" id="{01E144BD-78E1-EEA9-D8BF-F1300C9C8B6B}"/>
              </a:ext>
            </a:extLst>
          </p:cNvPr>
          <p:cNvSpPr txBox="1"/>
          <p:nvPr/>
        </p:nvSpPr>
        <p:spPr>
          <a:xfrm>
            <a:off x="5619253" y="1139896"/>
            <a:ext cx="1193400" cy="1398300"/>
          </a:xfrm>
          <a:prstGeom prst="rect">
            <a:avLst/>
          </a:prstGeom>
          <a:noFill/>
          <a:ln>
            <a:noFill/>
          </a:ln>
        </p:spPr>
        <p:txBody>
          <a:bodyPr spcFirstLastPara="1" wrap="square" lIns="113775" tIns="113775" rIns="113775" bIns="11377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 b="0" i="0" u="none" strike="noStrike" cap="none">
                <a:solidFill>
                  <a:srgbClr val="000000"/>
                </a:solidFill>
                <a:latin typeface="Calibri"/>
                <a:ea typeface="Calibri"/>
                <a:cs typeface="Calibri"/>
                <a:sym typeface="Calibri"/>
              </a:rPr>
              <a:t>2001</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Norwegian web archive</a:t>
            </a:r>
            <a:endParaRPr/>
          </a:p>
        </p:txBody>
      </p:sp>
      <p:sp>
        <p:nvSpPr>
          <p:cNvPr id="21" name="Google Shape;304;p39">
            <a:extLst>
              <a:ext uri="{FF2B5EF4-FFF2-40B4-BE49-F238E27FC236}">
                <a16:creationId xmlns:a16="http://schemas.microsoft.com/office/drawing/2014/main" id="{C67D29C2-0FC7-72B3-9566-2F0B5B7E12FE}"/>
              </a:ext>
            </a:extLst>
          </p:cNvPr>
          <p:cNvSpPr/>
          <p:nvPr/>
        </p:nvSpPr>
        <p:spPr>
          <a:xfrm>
            <a:off x="6044459" y="2712874"/>
            <a:ext cx="343200" cy="349500"/>
          </a:xfrm>
          <a:prstGeom prst="ellipse">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2" name="Google Shape;305;p39">
            <a:extLst>
              <a:ext uri="{FF2B5EF4-FFF2-40B4-BE49-F238E27FC236}">
                <a16:creationId xmlns:a16="http://schemas.microsoft.com/office/drawing/2014/main" id="{199D9E10-4999-A4EE-B3C6-67B2FDE89E00}"/>
              </a:ext>
            </a:extLst>
          </p:cNvPr>
          <p:cNvSpPr txBox="1"/>
          <p:nvPr/>
        </p:nvSpPr>
        <p:spPr>
          <a:xfrm>
            <a:off x="6872521" y="3237200"/>
            <a:ext cx="1193400" cy="1398300"/>
          </a:xfrm>
          <a:prstGeom prst="rect">
            <a:avLst/>
          </a:prstGeom>
          <a:noFill/>
          <a:ln>
            <a:noFill/>
          </a:ln>
        </p:spPr>
        <p:txBody>
          <a:bodyPr spcFirstLastPara="1" wrap="square" lIns="113775" tIns="113775" rIns="113775" bIns="1137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 b="0" i="0" u="none" strike="noStrike" cap="none">
                <a:solidFill>
                  <a:srgbClr val="000000"/>
                </a:solidFill>
                <a:latin typeface="Calibri"/>
                <a:ea typeface="Calibri"/>
                <a:cs typeface="Calibri"/>
                <a:sym typeface="Calibri"/>
              </a:rPr>
              <a:t>2002</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France: BnF web archive</a:t>
            </a:r>
            <a:endParaRPr/>
          </a:p>
        </p:txBody>
      </p:sp>
      <p:sp>
        <p:nvSpPr>
          <p:cNvPr id="23" name="Google Shape;306;p39">
            <a:extLst>
              <a:ext uri="{FF2B5EF4-FFF2-40B4-BE49-F238E27FC236}">
                <a16:creationId xmlns:a16="http://schemas.microsoft.com/office/drawing/2014/main" id="{D7684C56-6DF2-D33C-A83F-061BEBA4A500}"/>
              </a:ext>
            </a:extLst>
          </p:cNvPr>
          <p:cNvSpPr/>
          <p:nvPr/>
        </p:nvSpPr>
        <p:spPr>
          <a:xfrm>
            <a:off x="7297726" y="2712874"/>
            <a:ext cx="343200" cy="349500"/>
          </a:xfrm>
          <a:prstGeom prst="ellipse">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05708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50209-2443-80DD-A9BD-2B8A1F6DC5C8}"/>
              </a:ext>
            </a:extLst>
          </p:cNvPr>
          <p:cNvSpPr>
            <a:spLocks noGrp="1"/>
          </p:cNvSpPr>
          <p:nvPr>
            <p:ph type="title"/>
          </p:nvPr>
        </p:nvSpPr>
        <p:spPr/>
        <p:txBody>
          <a:bodyPr>
            <a:normAutofit fontScale="90000"/>
          </a:bodyPr>
          <a:lstStyle/>
          <a:p>
            <a:r>
              <a:rPr lang="en-US" b="1">
                <a:latin typeface="League Spartan"/>
              </a:rPr>
              <a:t>… BUT WHAT ABOUT BELGIUM?</a:t>
            </a:r>
          </a:p>
        </p:txBody>
      </p:sp>
      <p:pic>
        <p:nvPicPr>
          <p:cNvPr id="4" name="Google Shape;312;p40">
            <a:extLst>
              <a:ext uri="{FF2B5EF4-FFF2-40B4-BE49-F238E27FC236}">
                <a16:creationId xmlns:a16="http://schemas.microsoft.com/office/drawing/2014/main" id="{3A6A6713-D55A-D166-5F6F-9AB3F33A3D91}"/>
              </a:ext>
            </a:extLst>
          </p:cNvPr>
          <p:cNvPicPr preferRelativeResize="0"/>
          <p:nvPr/>
        </p:nvPicPr>
        <p:blipFill>
          <a:blip r:embed="rId2">
            <a:alphaModFix/>
          </a:blip>
          <a:stretch>
            <a:fillRect/>
          </a:stretch>
        </p:blipFill>
        <p:spPr>
          <a:xfrm>
            <a:off x="0" y="1915555"/>
            <a:ext cx="2629467" cy="1917429"/>
          </a:xfrm>
          <a:prstGeom prst="rect">
            <a:avLst/>
          </a:prstGeom>
          <a:noFill/>
          <a:ln>
            <a:noFill/>
          </a:ln>
        </p:spPr>
      </p:pic>
      <p:pic>
        <p:nvPicPr>
          <p:cNvPr id="5" name="Google Shape;313;p40">
            <a:extLst>
              <a:ext uri="{FF2B5EF4-FFF2-40B4-BE49-F238E27FC236}">
                <a16:creationId xmlns:a16="http://schemas.microsoft.com/office/drawing/2014/main" id="{B717A291-F152-1BBE-221C-C2CDF9181D74}"/>
              </a:ext>
            </a:extLst>
          </p:cNvPr>
          <p:cNvPicPr preferRelativeResize="0"/>
          <p:nvPr/>
        </p:nvPicPr>
        <p:blipFill rotWithShape="1">
          <a:blip r:embed="rId3">
            <a:alphaModFix/>
          </a:blip>
          <a:srcRect/>
          <a:stretch/>
        </p:blipFill>
        <p:spPr>
          <a:xfrm>
            <a:off x="4994338" y="1826394"/>
            <a:ext cx="1567403" cy="1581847"/>
          </a:xfrm>
          <a:prstGeom prst="rect">
            <a:avLst/>
          </a:prstGeom>
          <a:noFill/>
          <a:ln>
            <a:noFill/>
          </a:ln>
        </p:spPr>
      </p:pic>
      <p:pic>
        <p:nvPicPr>
          <p:cNvPr id="6" name="Google Shape;314;p40">
            <a:extLst>
              <a:ext uri="{FF2B5EF4-FFF2-40B4-BE49-F238E27FC236}">
                <a16:creationId xmlns:a16="http://schemas.microsoft.com/office/drawing/2014/main" id="{56425138-E797-65AC-533B-BC167E1C6D41}"/>
              </a:ext>
            </a:extLst>
          </p:cNvPr>
          <p:cNvPicPr preferRelativeResize="0"/>
          <p:nvPr/>
        </p:nvPicPr>
        <p:blipFill rotWithShape="1">
          <a:blip r:embed="rId4">
            <a:alphaModFix/>
          </a:blip>
          <a:srcRect/>
          <a:stretch/>
        </p:blipFill>
        <p:spPr>
          <a:xfrm>
            <a:off x="2996707" y="1863594"/>
            <a:ext cx="1413584" cy="1540129"/>
          </a:xfrm>
          <a:prstGeom prst="rect">
            <a:avLst/>
          </a:prstGeom>
          <a:noFill/>
          <a:ln>
            <a:noFill/>
          </a:ln>
        </p:spPr>
      </p:pic>
      <p:sp>
        <p:nvSpPr>
          <p:cNvPr id="7" name="Google Shape;315;p40">
            <a:extLst>
              <a:ext uri="{FF2B5EF4-FFF2-40B4-BE49-F238E27FC236}">
                <a16:creationId xmlns:a16="http://schemas.microsoft.com/office/drawing/2014/main" id="{FE417637-F406-735C-CA02-9F7F9BF41E4E}"/>
              </a:ext>
            </a:extLst>
          </p:cNvPr>
          <p:cNvSpPr txBox="1"/>
          <p:nvPr/>
        </p:nvSpPr>
        <p:spPr>
          <a:xfrm>
            <a:off x="2806208" y="3368829"/>
            <a:ext cx="1794585" cy="119060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lnSpc>
                <a:spcPct val="90000"/>
              </a:lnSpc>
              <a:spcBef>
                <a:spcPts val="0"/>
              </a:spcBef>
              <a:spcAft>
                <a:spcPts val="0"/>
              </a:spcAft>
              <a:buNone/>
            </a:pPr>
            <a:r>
              <a:rPr lang="en" sz="2200">
                <a:solidFill>
                  <a:srgbClr val="595959"/>
                </a:solidFill>
                <a:latin typeface="League Spartan"/>
                <a:ea typeface="Montserrat"/>
                <a:cs typeface="Montserrat"/>
                <a:sym typeface="Montserrat"/>
              </a:rPr>
              <a:t>2017 – 2019</a:t>
            </a:r>
            <a:endParaRPr lang="en-US" sz="2200">
              <a:solidFill>
                <a:srgbClr val="595959"/>
              </a:solidFill>
              <a:latin typeface="League Spartan"/>
              <a:ea typeface="Montserrat"/>
              <a:cs typeface="Montserrat"/>
            </a:endParaRPr>
          </a:p>
          <a:p>
            <a:pPr algn="ctr">
              <a:lnSpc>
                <a:spcPct val="90000"/>
              </a:lnSpc>
            </a:pPr>
            <a:r>
              <a:rPr lang="en" sz="1700">
                <a:solidFill>
                  <a:srgbClr val="595959"/>
                </a:solidFill>
                <a:latin typeface="League Spartan"/>
                <a:ea typeface="Montserrat Light"/>
                <a:cs typeface="Montserrat Light"/>
                <a:sym typeface="Montserrat Light"/>
              </a:rPr>
              <a:t>Focus on </a:t>
            </a:r>
            <a:endParaRPr sz="1700">
              <a:solidFill>
                <a:srgbClr val="595959"/>
              </a:solidFill>
              <a:latin typeface="League Spartan"/>
              <a:ea typeface="Montserrat Light"/>
              <a:cs typeface="Montserrat Light"/>
            </a:endParaRPr>
          </a:p>
          <a:p>
            <a:pPr marL="0" lvl="0" indent="0" algn="ctr" rtl="0">
              <a:lnSpc>
                <a:spcPct val="90000"/>
              </a:lnSpc>
              <a:spcBef>
                <a:spcPts val="0"/>
              </a:spcBef>
              <a:spcAft>
                <a:spcPts val="0"/>
              </a:spcAft>
              <a:buNone/>
            </a:pPr>
            <a:r>
              <a:rPr lang="en" sz="1700">
                <a:solidFill>
                  <a:srgbClr val="595959"/>
                </a:solidFill>
                <a:latin typeface="League Spartan"/>
                <a:ea typeface="Montserrat Light"/>
                <a:cs typeface="Montserrat Light"/>
                <a:sym typeface="Montserrat Light"/>
              </a:rPr>
              <a:t>archiving websites</a:t>
            </a:r>
            <a:endParaRPr sz="1700">
              <a:solidFill>
                <a:srgbClr val="595959"/>
              </a:solidFill>
              <a:latin typeface="League Spartan"/>
              <a:ea typeface="Montserrat Light"/>
              <a:cs typeface="Montserrat Light"/>
            </a:endParaRPr>
          </a:p>
          <a:p>
            <a:pPr marL="514350" lvl="0" indent="-311150" algn="ctr" rtl="0">
              <a:lnSpc>
                <a:spcPct val="90000"/>
              </a:lnSpc>
              <a:spcBef>
                <a:spcPts val="0"/>
              </a:spcBef>
              <a:spcAft>
                <a:spcPts val="0"/>
              </a:spcAft>
              <a:buNone/>
            </a:pPr>
            <a:endParaRPr sz="2200">
              <a:solidFill>
                <a:srgbClr val="1E64C8"/>
              </a:solidFill>
              <a:latin typeface="League Spartan"/>
              <a:ea typeface="Calibri"/>
              <a:cs typeface="Calibri"/>
            </a:endParaRPr>
          </a:p>
        </p:txBody>
      </p:sp>
      <p:sp>
        <p:nvSpPr>
          <p:cNvPr id="8" name="Google Shape;316;p40">
            <a:extLst>
              <a:ext uri="{FF2B5EF4-FFF2-40B4-BE49-F238E27FC236}">
                <a16:creationId xmlns:a16="http://schemas.microsoft.com/office/drawing/2014/main" id="{35D94FC6-DC22-C3A6-EC58-BE5BC76B1B90}"/>
              </a:ext>
            </a:extLst>
          </p:cNvPr>
          <p:cNvSpPr txBox="1"/>
          <p:nvPr/>
        </p:nvSpPr>
        <p:spPr>
          <a:xfrm>
            <a:off x="4897036" y="3361219"/>
            <a:ext cx="1762006" cy="120604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Clr>
                <a:srgbClr val="2F5496"/>
              </a:buClr>
              <a:buSzPts val="3200"/>
              <a:buFont typeface="Arial"/>
              <a:buNone/>
            </a:pPr>
            <a:r>
              <a:rPr lang="en" sz="2200" i="0" u="none" strike="noStrike" cap="none">
                <a:solidFill>
                  <a:srgbClr val="595959"/>
                </a:solidFill>
                <a:latin typeface="League Spartan"/>
                <a:ea typeface="Montserrat"/>
                <a:cs typeface="Montserrat"/>
                <a:sym typeface="Montserrat"/>
              </a:rPr>
              <a:t>2020-2022</a:t>
            </a:r>
            <a:endParaRPr lang="en-US" sz="2200" i="0" u="none" strike="noStrike" cap="none">
              <a:solidFill>
                <a:srgbClr val="595959"/>
              </a:solidFill>
              <a:latin typeface="League Spartan"/>
              <a:ea typeface="Montserrat"/>
              <a:cs typeface="Montserrat"/>
            </a:endParaRPr>
          </a:p>
          <a:p>
            <a:pPr algn="ctr">
              <a:lnSpc>
                <a:spcPct val="90000"/>
              </a:lnSpc>
              <a:buClr>
                <a:srgbClr val="2F5496"/>
              </a:buClr>
              <a:buSzPts val="3200"/>
            </a:pPr>
            <a:r>
              <a:rPr lang="en" sz="1700" i="0" u="none" strike="noStrike" cap="none">
                <a:solidFill>
                  <a:srgbClr val="595959"/>
                </a:solidFill>
                <a:latin typeface="League Spartan"/>
                <a:ea typeface="Montserrat Light"/>
                <a:cs typeface="Montserrat Light"/>
                <a:sym typeface="Montserrat Light"/>
              </a:rPr>
              <a:t>Focus on</a:t>
            </a:r>
            <a:r>
              <a:rPr lang="en" sz="1700">
                <a:solidFill>
                  <a:srgbClr val="595959"/>
                </a:solidFill>
                <a:latin typeface="League Spartan"/>
                <a:ea typeface="Montserrat Light"/>
                <a:cs typeface="Montserrat Light"/>
                <a:sym typeface="Montserrat Light"/>
              </a:rPr>
              <a:t> </a:t>
            </a:r>
            <a:endParaRPr sz="1700" i="0" u="none" strike="noStrike" cap="none">
              <a:solidFill>
                <a:srgbClr val="595959"/>
              </a:solidFill>
              <a:latin typeface="League Spartan"/>
              <a:ea typeface="Montserrat Light"/>
              <a:cs typeface="Montserrat Light"/>
            </a:endParaRPr>
          </a:p>
          <a:p>
            <a:pPr marL="0" marR="0" lvl="0" indent="0" algn="ctr" rtl="0">
              <a:lnSpc>
                <a:spcPct val="90000"/>
              </a:lnSpc>
              <a:spcBef>
                <a:spcPts val="0"/>
              </a:spcBef>
              <a:spcAft>
                <a:spcPts val="0"/>
              </a:spcAft>
              <a:buClr>
                <a:srgbClr val="2F5496"/>
              </a:buClr>
              <a:buSzPts val="3200"/>
              <a:buFont typeface="Arial"/>
              <a:buNone/>
            </a:pPr>
            <a:r>
              <a:rPr lang="en" sz="1700" i="0" u="none" strike="noStrike" cap="none">
                <a:solidFill>
                  <a:srgbClr val="595959"/>
                </a:solidFill>
                <a:latin typeface="League Spartan"/>
                <a:ea typeface="Montserrat Light"/>
                <a:cs typeface="Montserrat Light"/>
                <a:sym typeface="Montserrat Light"/>
              </a:rPr>
              <a:t>social media</a:t>
            </a:r>
            <a:endParaRPr sz="1700" i="0" u="none" strike="noStrike" cap="none">
              <a:solidFill>
                <a:srgbClr val="595959"/>
              </a:solidFill>
              <a:latin typeface="League Spartan"/>
              <a:ea typeface="Montserrat Light"/>
              <a:cs typeface="Montserrat Light"/>
            </a:endParaRPr>
          </a:p>
          <a:p>
            <a:pPr algn="ctr">
              <a:lnSpc>
                <a:spcPct val="90000"/>
              </a:lnSpc>
              <a:buClr>
                <a:srgbClr val="2F5496"/>
              </a:buClr>
              <a:buSzPts val="3200"/>
            </a:pPr>
            <a:r>
              <a:rPr lang="en" sz="1700">
                <a:solidFill>
                  <a:srgbClr val="595959"/>
                </a:solidFill>
                <a:latin typeface="League Spartan"/>
                <a:ea typeface="Montserrat Light"/>
                <a:cs typeface="Montserrat Light"/>
                <a:sym typeface="Montserrat Light"/>
              </a:rPr>
              <a:t> </a:t>
            </a:r>
            <a:r>
              <a:rPr lang="en" sz="1700" i="0" u="none" strike="noStrike" cap="none">
                <a:solidFill>
                  <a:srgbClr val="595959"/>
                </a:solidFill>
                <a:latin typeface="League Spartan"/>
                <a:ea typeface="Montserrat Light"/>
                <a:cs typeface="Montserrat Light"/>
                <a:sym typeface="Montserrat Light"/>
              </a:rPr>
              <a:t>archiving</a:t>
            </a:r>
            <a:endParaRPr sz="1700">
              <a:solidFill>
                <a:srgbClr val="595959"/>
              </a:solidFill>
              <a:latin typeface="League Spartan"/>
              <a:ea typeface="Montserrat Light"/>
              <a:cs typeface="Montserrat Light"/>
            </a:endParaRPr>
          </a:p>
          <a:p>
            <a:pPr marL="514350" marR="0" lvl="0" indent="-311150" algn="ctr" rtl="0">
              <a:lnSpc>
                <a:spcPct val="90000"/>
              </a:lnSpc>
              <a:spcBef>
                <a:spcPts val="0"/>
              </a:spcBef>
              <a:spcAft>
                <a:spcPts val="0"/>
              </a:spcAft>
              <a:buClr>
                <a:srgbClr val="2F5496"/>
              </a:buClr>
              <a:buSzPts val="3200"/>
              <a:buFont typeface="Arial"/>
              <a:buNone/>
            </a:pPr>
            <a:endParaRPr sz="2200" i="0" u="none" strike="noStrike" cap="none">
              <a:solidFill>
                <a:srgbClr val="595959"/>
              </a:solidFill>
              <a:latin typeface="League Spartan"/>
              <a:ea typeface="Calibri"/>
              <a:cs typeface="Calibri"/>
            </a:endParaRPr>
          </a:p>
        </p:txBody>
      </p:sp>
      <p:sp>
        <p:nvSpPr>
          <p:cNvPr id="9" name="Google Shape;316;p40">
            <a:extLst>
              <a:ext uri="{FF2B5EF4-FFF2-40B4-BE49-F238E27FC236}">
                <a16:creationId xmlns:a16="http://schemas.microsoft.com/office/drawing/2014/main" id="{FE74E396-B0BE-775B-2286-E29ACF1417FB}"/>
              </a:ext>
            </a:extLst>
          </p:cNvPr>
          <p:cNvSpPr txBox="1"/>
          <p:nvPr/>
        </p:nvSpPr>
        <p:spPr>
          <a:xfrm>
            <a:off x="6762189" y="3366367"/>
            <a:ext cx="2338655" cy="12009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Clr>
                <a:srgbClr val="2F5496"/>
              </a:buClr>
              <a:buSzPts val="3200"/>
              <a:buFont typeface="Arial"/>
              <a:buNone/>
            </a:pPr>
            <a:r>
              <a:rPr lang="en" sz="2200">
                <a:solidFill>
                  <a:srgbClr val="595959"/>
                </a:solidFill>
                <a:latin typeface="League Spartan"/>
                <a:ea typeface="Montserrat"/>
                <a:cs typeface="Montserrat"/>
                <a:sym typeface="Montserrat"/>
              </a:rPr>
              <a:t>2024-2026</a:t>
            </a:r>
            <a:endParaRPr lang="en-US" sz="2200" i="0" u="none" strike="noStrike" cap="none">
              <a:solidFill>
                <a:srgbClr val="595959"/>
              </a:solidFill>
              <a:latin typeface="League Spartan"/>
              <a:ea typeface="Montserrat"/>
              <a:cs typeface="Montserrat"/>
            </a:endParaRPr>
          </a:p>
          <a:p>
            <a:pPr algn="ctr">
              <a:lnSpc>
                <a:spcPct val="90000"/>
              </a:lnSpc>
              <a:buClr>
                <a:srgbClr val="2F5496"/>
              </a:buClr>
              <a:buSzPts val="3200"/>
            </a:pPr>
            <a:r>
              <a:rPr lang="en" sz="1700" i="0" u="none" strike="noStrike" cap="none">
                <a:solidFill>
                  <a:srgbClr val="595959"/>
                </a:solidFill>
                <a:latin typeface="League Spartan"/>
                <a:ea typeface="Montserrat Light"/>
                <a:cs typeface="Montserrat Light"/>
                <a:sym typeface="Montserrat Light"/>
              </a:rPr>
              <a:t>Focus on</a:t>
            </a:r>
            <a:r>
              <a:rPr lang="en" sz="1700">
                <a:solidFill>
                  <a:srgbClr val="595959"/>
                </a:solidFill>
                <a:latin typeface="League Spartan"/>
                <a:ea typeface="Montserrat Light"/>
                <a:cs typeface="Montserrat Light"/>
                <a:sym typeface="Montserrat Light"/>
              </a:rPr>
              <a:t> </a:t>
            </a:r>
            <a:endParaRPr sz="1700" i="0" u="none" strike="noStrike" cap="none">
              <a:solidFill>
                <a:srgbClr val="595959"/>
              </a:solidFill>
              <a:latin typeface="League Spartan"/>
              <a:ea typeface="Montserrat Light"/>
              <a:cs typeface="Montserrat Light"/>
            </a:endParaRPr>
          </a:p>
          <a:p>
            <a:pPr algn="ctr">
              <a:lnSpc>
                <a:spcPct val="90000"/>
              </a:lnSpc>
            </a:pPr>
            <a:r>
              <a:rPr lang="en" sz="1700">
                <a:solidFill>
                  <a:srgbClr val="595959"/>
                </a:solidFill>
                <a:latin typeface="League Spartan"/>
                <a:sym typeface="Montserrat Light"/>
              </a:rPr>
              <a:t>opening up Belgium's born-digital heritage</a:t>
            </a:r>
            <a:endParaRPr>
              <a:latin typeface="League Spartan"/>
            </a:endParaRPr>
          </a:p>
          <a:p>
            <a:pPr marL="514350" marR="0" lvl="0" indent="-311150" algn="ctr" rtl="0">
              <a:lnSpc>
                <a:spcPct val="90000"/>
              </a:lnSpc>
              <a:spcBef>
                <a:spcPts val="0"/>
              </a:spcBef>
              <a:spcAft>
                <a:spcPts val="0"/>
              </a:spcAft>
              <a:buClr>
                <a:srgbClr val="2F5496"/>
              </a:buClr>
              <a:buSzPts val="3200"/>
              <a:buFont typeface="Arial"/>
              <a:buNone/>
            </a:pPr>
            <a:endParaRPr sz="2200" i="0" u="none" strike="noStrike" cap="none">
              <a:solidFill>
                <a:srgbClr val="595959"/>
              </a:solidFill>
              <a:latin typeface="League Spartan"/>
              <a:ea typeface="Calibri"/>
              <a:cs typeface="Calibri"/>
            </a:endParaRPr>
          </a:p>
        </p:txBody>
      </p:sp>
      <p:pic>
        <p:nvPicPr>
          <p:cNvPr id="10" name="Picture 9" descr="A logo of a network&#10;&#10;Description automatically generated">
            <a:extLst>
              <a:ext uri="{FF2B5EF4-FFF2-40B4-BE49-F238E27FC236}">
                <a16:creationId xmlns:a16="http://schemas.microsoft.com/office/drawing/2014/main" id="{A3D6A699-2CA0-1801-85CF-279E915BE505}"/>
              </a:ext>
            </a:extLst>
          </p:cNvPr>
          <p:cNvPicPr>
            <a:picLocks noChangeAspect="1"/>
          </p:cNvPicPr>
          <p:nvPr/>
        </p:nvPicPr>
        <p:blipFill>
          <a:blip r:embed="rId5"/>
          <a:stretch>
            <a:fillRect/>
          </a:stretch>
        </p:blipFill>
        <p:spPr>
          <a:xfrm>
            <a:off x="7147454" y="1823508"/>
            <a:ext cx="1569508" cy="1586442"/>
          </a:xfrm>
          <a:prstGeom prst="rect">
            <a:avLst/>
          </a:prstGeom>
        </p:spPr>
      </p:pic>
    </p:spTree>
    <p:extLst>
      <p:ext uri="{BB962C8B-B14F-4D97-AF65-F5344CB8AC3E}">
        <p14:creationId xmlns:p14="http://schemas.microsoft.com/office/powerpoint/2010/main" val="365619468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5ff08bcd-4222-4744-8ff0-cb2a1bf73dea" xsi:nil="true"/>
    <lcf76f155ced4ddcb4097134ff3c332f xmlns="933fb8b4-556f-473f-beff-13a4098133a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7250F186D21EF438300276E2D8C8832" ma:contentTypeVersion="14" ma:contentTypeDescription="Een nieuw document maken." ma:contentTypeScope="" ma:versionID="e48ebab3b8d5938f4abcdaf7db137d4e">
  <xsd:schema xmlns:xsd="http://www.w3.org/2001/XMLSchema" xmlns:xs="http://www.w3.org/2001/XMLSchema" xmlns:p="http://schemas.microsoft.com/office/2006/metadata/properties" xmlns:ns2="933fb8b4-556f-473f-beff-13a4098133a5" xmlns:ns3="5ff08bcd-4222-4744-8ff0-cb2a1bf73dea" targetNamespace="http://schemas.microsoft.com/office/2006/metadata/properties" ma:root="true" ma:fieldsID="8fbde9d0ac9b810107eda48665c3535a" ns2:_="" ns3:_="">
    <xsd:import namespace="933fb8b4-556f-473f-beff-13a4098133a5"/>
    <xsd:import namespace="5ff08bcd-4222-4744-8ff0-cb2a1bf73de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3fb8b4-556f-473f-beff-13a4098133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Afbeeldingtags" ma:readOnly="false" ma:fieldId="{5cf76f15-5ced-4ddc-b409-7134ff3c332f}" ma:taxonomyMulti="true" ma:sspId="810d29c3-42bf-402c-acbd-092c3ba59fa2"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ff08bcd-4222-4744-8ff0-cb2a1bf73dea"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element name="TaxCatchAll" ma:index="16" nillable="true" ma:displayName="Taxonomy Catch All Column" ma:hidden="true" ma:list="{af4ee3d1-e8da-496d-a57a-04722df4580d}" ma:internalName="TaxCatchAll" ma:showField="CatchAllData" ma:web="5ff08bcd-4222-4744-8ff0-cb2a1bf73de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2497DBE-9002-49B0-8546-6EA01877632E}">
  <ds:schemaRefs>
    <ds:schemaRef ds:uri="http://schemas.microsoft.com/sharepoint/v3/contenttype/forms"/>
  </ds:schemaRefs>
</ds:datastoreItem>
</file>

<file path=customXml/itemProps2.xml><?xml version="1.0" encoding="utf-8"?>
<ds:datastoreItem xmlns:ds="http://schemas.openxmlformats.org/officeDocument/2006/customXml" ds:itemID="{4BAB6670-4BA0-41AE-BCAF-FD95C4A59228}">
  <ds:schemaRefs>
    <ds:schemaRef ds:uri="http://purl.org/dc/dcmitype/"/>
    <ds:schemaRef ds:uri="http://schemas.microsoft.com/office/2006/documentManagement/types"/>
    <ds:schemaRef ds:uri="http://purl.org/dc/elements/1.1/"/>
    <ds:schemaRef ds:uri="http://www.w3.org/XML/1998/namespace"/>
    <ds:schemaRef ds:uri="http://schemas.microsoft.com/office/infopath/2007/PartnerControls"/>
    <ds:schemaRef ds:uri="http://schemas.openxmlformats.org/package/2006/metadata/core-properties"/>
    <ds:schemaRef ds:uri="5ff08bcd-4222-4744-8ff0-cb2a1bf73dea"/>
    <ds:schemaRef ds:uri="933fb8b4-556f-473f-beff-13a4098133a5"/>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5880376B-51B3-436D-81D1-744349421585}"/>
</file>

<file path=docProps/app.xml><?xml version="1.0" encoding="utf-8"?>
<Properties xmlns="http://schemas.openxmlformats.org/officeDocument/2006/extended-properties" xmlns:vt="http://schemas.openxmlformats.org/officeDocument/2006/docPropsVTypes">
  <TotalTime>0</TotalTime>
  <Words>2183</Words>
  <Application>Microsoft Office PowerPoint</Application>
  <PresentationFormat>On-screen Show (16:9)</PresentationFormat>
  <Paragraphs>240</Paragraphs>
  <Slides>33</Slides>
  <Notes>13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Simple Light</vt:lpstr>
      <vt:lpstr>Unlocking archived born-digital data</vt:lpstr>
      <vt:lpstr>Agenda</vt:lpstr>
      <vt:lpstr>Housekeeping</vt:lpstr>
      <vt:lpstr>GETTING FAMILIAR</vt:lpstr>
      <vt:lpstr>Who uses born-digital content for their research?</vt:lpstr>
      <vt:lpstr>Have you ever used a web and/or social media archive?</vt:lpstr>
      <vt:lpstr>INTRODUCTION</vt:lpstr>
      <vt:lpstr>NATIONAL WEB ARCHIVES SINCE 1996...</vt:lpstr>
      <vt:lpstr>… BUT WHAT ABOUT BELGIUM?</vt:lpstr>
      <vt:lpstr>THE BELGICAWEB PROJECT</vt:lpstr>
      <vt:lpstr>THE BELGICAWEB TEAM</vt:lpstr>
      <vt:lpstr>Workshop outline</vt:lpstr>
      <vt:lpstr>GOAL OF TODAY'S WORKSHOP</vt:lpstr>
      <vt:lpstr>INTRODUCTION – Gain insights into user requirements</vt:lpstr>
      <vt:lpstr>BESOCIAL persona's</vt:lpstr>
      <vt:lpstr>Persona #1: Bart</vt:lpstr>
      <vt:lpstr>Persona #2: Febe</vt:lpstr>
      <vt:lpstr>Persona #3: Ben</vt:lpstr>
      <vt:lpstr>Persona #4: Manou</vt:lpstr>
      <vt:lpstr>Persona #5: Jan</vt:lpstr>
      <vt:lpstr>Can you identify with one (or more) of the personas?</vt:lpstr>
      <vt:lpstr>Overview personas</vt:lpstr>
      <vt:lpstr>2. Workshop instructions "Conversation Carousel"</vt:lpstr>
      <vt:lpstr>Topic 1: Selection</vt:lpstr>
      <vt:lpstr>PowerPoint Presentation</vt:lpstr>
      <vt:lpstr>Topic 2: Access</vt:lpstr>
      <vt:lpstr>PowerPoint Presentation</vt:lpstr>
      <vt:lpstr>Topic 3: Content enrichment</vt:lpstr>
      <vt:lpstr>PowerPoint Presentation</vt:lpstr>
      <vt:lpstr>WRAP-UP</vt:lpstr>
      <vt:lpstr>Thank you!</vt:lpstr>
      <vt:lpstr>Relevant information</vt:lpstr>
      <vt:lpstr>Call to action: Fill out survey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Opening up Born-digital Data for Researchers</dc:title>
  <dc:creator>Eveline Vlassenroot</dc:creator>
  <cp:lastModifiedBy>Eveline Vlassenroot</cp:lastModifiedBy>
  <cp:revision>4</cp:revision>
  <dcterms:modified xsi:type="dcterms:W3CDTF">2025-05-08T10:18:30Z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0x01010077250F186D21EF438300276E2D8C8832</vt:lpwstr>
  </property>
  <property fmtid="{D5CDD505-2E9C-101B-9397-08002B2CF9AE}" pid="3" name="MediaServiceImageTags">
    <vt:lpwstr/>
  </property>
</Properties>
</file>