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65"/>
  </p:notesMasterIdLst>
  <p:sldIdLst>
    <p:sldId id="256" r:id="rId5"/>
    <p:sldId id="257" r:id="rId6"/>
    <p:sldId id="338" r:id="rId7"/>
    <p:sldId id="258" r:id="rId8"/>
    <p:sldId id="317" r:id="rId9"/>
    <p:sldId id="319" r:id="rId10"/>
    <p:sldId id="267" r:id="rId11"/>
    <p:sldId id="259" r:id="rId12"/>
    <p:sldId id="320" r:id="rId13"/>
    <p:sldId id="321" r:id="rId14"/>
    <p:sldId id="322" r:id="rId15"/>
    <p:sldId id="324" r:id="rId16"/>
    <p:sldId id="261" r:id="rId17"/>
    <p:sldId id="260" r:id="rId18"/>
    <p:sldId id="263" r:id="rId19"/>
    <p:sldId id="281" r:id="rId20"/>
    <p:sldId id="284" r:id="rId21"/>
    <p:sldId id="295" r:id="rId22"/>
    <p:sldId id="297" r:id="rId23"/>
    <p:sldId id="300" r:id="rId24"/>
    <p:sldId id="301" r:id="rId25"/>
    <p:sldId id="309" r:id="rId26"/>
    <p:sldId id="310" r:id="rId27"/>
    <p:sldId id="311" r:id="rId28"/>
    <p:sldId id="312" r:id="rId29"/>
    <p:sldId id="313" r:id="rId30"/>
    <p:sldId id="327" r:id="rId31"/>
    <p:sldId id="335" r:id="rId32"/>
    <p:sldId id="308" r:id="rId33"/>
    <p:sldId id="264" r:id="rId34"/>
    <p:sldId id="330" r:id="rId35"/>
    <p:sldId id="280" r:id="rId36"/>
    <p:sldId id="342" r:id="rId37"/>
    <p:sldId id="334" r:id="rId38"/>
    <p:sldId id="341" r:id="rId39"/>
    <p:sldId id="339" r:id="rId40"/>
    <p:sldId id="345" r:id="rId41"/>
    <p:sldId id="328" r:id="rId42"/>
    <p:sldId id="344" r:id="rId43"/>
    <p:sldId id="343" r:id="rId44"/>
    <p:sldId id="314" r:id="rId45"/>
    <p:sldId id="346" r:id="rId46"/>
    <p:sldId id="265" r:id="rId47"/>
    <p:sldId id="332" r:id="rId48"/>
    <p:sldId id="270" r:id="rId49"/>
    <p:sldId id="282" r:id="rId50"/>
    <p:sldId id="348" r:id="rId51"/>
    <p:sldId id="347" r:id="rId52"/>
    <p:sldId id="349" r:id="rId53"/>
    <p:sldId id="350" r:id="rId54"/>
    <p:sldId id="351" r:id="rId55"/>
    <p:sldId id="315" r:id="rId56"/>
    <p:sldId id="325" r:id="rId57"/>
    <p:sldId id="266" r:id="rId58"/>
    <p:sldId id="352" r:id="rId59"/>
    <p:sldId id="283" r:id="rId60"/>
    <p:sldId id="356" r:id="rId61"/>
    <p:sldId id="326" r:id="rId62"/>
    <p:sldId id="355" r:id="rId63"/>
    <p:sldId id="336" r:id="rId64"/>
  </p:sldIdLst>
  <p:sldSz cx="9144000" cy="5143500" type="screen16x9"/>
  <p:notesSz cx="6858000" cy="9144000"/>
  <p:embeddedFontLst>
    <p:embeddedFont>
      <p:font typeface="League Spartan" panose="020B0604020202020204" charset="0"/>
      <p:regular r:id="rId66"/>
      <p:bold r:id="rId67"/>
    </p:embeddedFont>
    <p:embeddedFont>
      <p:font typeface="League Spartan Medium" panose="020B0604020202020204" charset="0"/>
      <p:regular r:id="rId68"/>
      <p:bold r:id="rId69"/>
    </p:embeddedFont>
    <p:embeddedFont>
      <p:font typeface="Montserrat" panose="00000500000000000000" pitchFamily="2" charset="0"/>
      <p:regular r:id="rId70"/>
      <p:bold r:id="rId71"/>
      <p:italic r:id="rId72"/>
      <p:boldItalic r:id="rId73"/>
    </p:embeddedFont>
    <p:embeddedFont>
      <p:font typeface="Segoe UI" panose="020B0502040204020203" pitchFamily="34" charset="0"/>
      <p:regular r:id="rId74"/>
      <p:bold r:id="rId75"/>
      <p:italic r:id="rId76"/>
      <p:boldItalic r:id="rId77"/>
    </p:embeddedFont>
    <p:embeddedFont>
      <p:font typeface="Trebuchet MS" panose="020B0603020202020204" pitchFamily="34" charset="0"/>
      <p:regular r:id="rId78"/>
      <p:bold r:id="rId79"/>
      <p:italic r:id="rId80"/>
      <p:boldItalic r:id="rId8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B16BF-AE98-95C9-0179-532F69A4B308}" name="Yu Tao" initials="" userId="S::yu.tao@student.kuleuven.be::b20a3e98-476e-4004-b1fe-7d08d897213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2924"/>
    <a:srgbClr val="EAABBE"/>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EF23B5-49D1-F282-A7CC-9B4C8430F60B}" v="1025" dt="2024-06-04T13:21:45.549"/>
    <p1510:client id="{4905935E-C9AC-A993-FFD3-001EDCDAE05E}" v="1215" dt="2024-06-03T07:59:21.693"/>
    <p1510:client id="{5EB0C25E-E102-E3AD-EEC5-57A6889B282E}" v="5" dt="2024-06-04T12:37:05.957"/>
    <p1510:client id="{6F6F7F89-82D6-CA2F-DE40-B58FFABC2295}" v="280" dt="2024-06-03T11:58:53.770"/>
    <p1510:client id="{7DCCABE5-2C2F-98CD-FADA-A5CBD341A046}" v="1059" dt="2024-06-03T17:26:09.770"/>
    <p1510:client id="{93A8E54F-A8B6-CFD6-9B40-B309F8EA0A3D}" v="113" dt="2024-06-04T07:56:11.731"/>
    <p1510:client id="{D9137C4E-0EF9-1E97-4DF5-EFE8C0F60DFE}" v="8" dt="2024-06-04T12:30:04.709"/>
    <p1510:client id="{D9C65166-EF4E-FF88-A8C2-C7B0E5D0C73B}" v="5" dt="2024-06-03T20:55:57.3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font" Target="fonts/font3.fntdata"/><Relationship Id="rId84" Type="http://schemas.openxmlformats.org/officeDocument/2006/relationships/theme" Target="theme/theme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font" Target="fonts/font9.fntdata"/><Relationship Id="rId79" Type="http://schemas.openxmlformats.org/officeDocument/2006/relationships/font" Target="fonts/font14.fntdata"/><Relationship Id="rId5" Type="http://schemas.openxmlformats.org/officeDocument/2006/relationships/slide" Target="slides/slid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font" Target="fonts/font4.fntdata"/><Relationship Id="rId77" Type="http://schemas.openxmlformats.org/officeDocument/2006/relationships/font" Target="fonts/font12.fnt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font" Target="fonts/font7.fntdata"/><Relationship Id="rId80" Type="http://schemas.openxmlformats.org/officeDocument/2006/relationships/font" Target="fonts/font15.fntdata"/><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font" Target="fonts/font2.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font" Target="fonts/font5.fntdata"/><Relationship Id="rId75" Type="http://schemas.openxmlformats.org/officeDocument/2006/relationships/font" Target="fonts/font10.fntdata"/><Relationship Id="rId8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73" Type="http://schemas.openxmlformats.org/officeDocument/2006/relationships/font" Target="fonts/font8.fntdata"/><Relationship Id="rId78" Type="http://schemas.openxmlformats.org/officeDocument/2006/relationships/font" Target="fonts/font13.fntdata"/><Relationship Id="rId81" Type="http://schemas.openxmlformats.org/officeDocument/2006/relationships/font" Target="fonts/font16.fntdata"/><Relationship Id="rId86"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font" Target="fonts/font11.fntdata"/><Relationship Id="rId7" Type="http://schemas.openxmlformats.org/officeDocument/2006/relationships/slide" Target="slides/slide3.xml"/><Relationship Id="rId71" Type="http://schemas.openxmlformats.org/officeDocument/2006/relationships/font" Target="fonts/font6.fntdata"/><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font" Target="fonts/font1.fntdata"/><Relationship Id="rId87" Type="http://schemas.microsoft.com/office/2018/10/relationships/authors" Target="authors.xml"/><Relationship Id="rId61" Type="http://schemas.openxmlformats.org/officeDocument/2006/relationships/slide" Target="slides/slide57.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endParaRPr sz="1200">
              <a:solidFill>
                <a:srgbClr val="444444"/>
              </a:solidFill>
              <a:highlight>
                <a:srgbClr val="FFFFFF"/>
              </a:highlight>
            </a:endParaRPr>
          </a:p>
          <a:p>
            <a:pPr marL="0" lvl="0" indent="0" algn="l" rtl="0">
              <a:lnSpc>
                <a:spcPct val="100000"/>
              </a:lnSpc>
              <a:spcBef>
                <a:spcPts val="120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4b6d28d993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14b6d28d993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0"/>
              </a:spcBef>
              <a:spcAft>
                <a:spcPts val="0"/>
              </a:spcAft>
              <a:buClr>
                <a:schemeClr val="dk1"/>
              </a:buClr>
              <a:buSzPts val="1100"/>
              <a:buFont typeface="Arial"/>
              <a:buNone/>
            </a:pPr>
            <a:r>
              <a:rPr lang="nl" err="1">
                <a:solidFill>
                  <a:schemeClr val="dk1"/>
                </a:solidFill>
              </a:rPr>
              <a:t>Internationally</a:t>
            </a:r>
            <a:r>
              <a:rPr lang="nl">
                <a:solidFill>
                  <a:schemeClr val="dk1"/>
                </a:solidFill>
              </a:rPr>
              <a:t> </a:t>
            </a:r>
            <a:r>
              <a:rPr lang="nl" err="1">
                <a:solidFill>
                  <a:schemeClr val="dk1"/>
                </a:solidFill>
              </a:rPr>
              <a:t>the</a:t>
            </a:r>
            <a:r>
              <a:rPr lang="nl">
                <a:solidFill>
                  <a:schemeClr val="dk1"/>
                </a:solidFill>
              </a:rPr>
              <a:t> </a:t>
            </a:r>
            <a:r>
              <a:rPr lang="nl" err="1">
                <a:solidFill>
                  <a:schemeClr val="dk1"/>
                </a:solidFill>
              </a:rPr>
              <a:t>following</a:t>
            </a:r>
            <a:r>
              <a:rPr lang="nl">
                <a:solidFill>
                  <a:schemeClr val="dk1"/>
                </a:solidFill>
              </a:rPr>
              <a:t> common trends </a:t>
            </a:r>
            <a:r>
              <a:rPr lang="nl" err="1">
                <a:solidFill>
                  <a:schemeClr val="dk1"/>
                </a:solidFill>
              </a:rPr>
              <a:t>were</a:t>
            </a:r>
            <a:r>
              <a:rPr lang="nl">
                <a:solidFill>
                  <a:schemeClr val="dk1"/>
                </a:solidFill>
              </a:rPr>
              <a:t> </a:t>
            </a:r>
            <a:r>
              <a:rPr lang="nl" err="1">
                <a:solidFill>
                  <a:schemeClr val="dk1"/>
                </a:solidFill>
              </a:rPr>
              <a:t>identified</a:t>
            </a:r>
            <a:r>
              <a:rPr lang="nl">
                <a:solidFill>
                  <a:schemeClr val="dk1"/>
                </a:solidFill>
              </a:rPr>
              <a:t>: i) Twitter is </a:t>
            </a:r>
            <a:r>
              <a:rPr lang="nl" err="1">
                <a:solidFill>
                  <a:schemeClr val="dk1"/>
                </a:solidFill>
              </a:rPr>
              <a:t>the</a:t>
            </a:r>
            <a:r>
              <a:rPr lang="nl">
                <a:solidFill>
                  <a:schemeClr val="dk1"/>
                </a:solidFill>
              </a:rPr>
              <a:t> </a:t>
            </a:r>
            <a:r>
              <a:rPr lang="nl" err="1">
                <a:solidFill>
                  <a:schemeClr val="dk1"/>
                </a:solidFill>
              </a:rPr>
              <a:t>social</a:t>
            </a:r>
            <a:r>
              <a:rPr lang="nl">
                <a:solidFill>
                  <a:schemeClr val="dk1"/>
                </a:solidFill>
              </a:rPr>
              <a:t> media platform most </a:t>
            </a:r>
            <a:r>
              <a:rPr lang="nl" err="1">
                <a:solidFill>
                  <a:schemeClr val="dk1"/>
                </a:solidFill>
              </a:rPr>
              <a:t>often</a:t>
            </a:r>
            <a:r>
              <a:rPr lang="nl">
                <a:solidFill>
                  <a:schemeClr val="dk1"/>
                </a:solidFill>
              </a:rPr>
              <a:t> </a:t>
            </a:r>
            <a:r>
              <a:rPr lang="nl" err="1">
                <a:solidFill>
                  <a:schemeClr val="dk1"/>
                </a:solidFill>
              </a:rPr>
              <a:t>archived</a:t>
            </a:r>
            <a:r>
              <a:rPr lang="nl">
                <a:solidFill>
                  <a:schemeClr val="dk1"/>
                </a:solidFill>
              </a:rPr>
              <a:t>; ii) </a:t>
            </a:r>
            <a:r>
              <a:rPr lang="nl" err="1">
                <a:solidFill>
                  <a:schemeClr val="dk1"/>
                </a:solidFill>
              </a:rPr>
              <a:t>collections</a:t>
            </a:r>
            <a:r>
              <a:rPr lang="nl">
                <a:solidFill>
                  <a:schemeClr val="dk1"/>
                </a:solidFill>
              </a:rPr>
              <a:t> of accounts </a:t>
            </a:r>
            <a:r>
              <a:rPr lang="nl" err="1">
                <a:solidFill>
                  <a:schemeClr val="dk1"/>
                </a:solidFill>
              </a:rPr>
              <a:t>and</a:t>
            </a:r>
            <a:r>
              <a:rPr lang="nl">
                <a:solidFill>
                  <a:schemeClr val="dk1"/>
                </a:solidFill>
              </a:rPr>
              <a:t>/or hashtags focus on important </a:t>
            </a:r>
            <a:r>
              <a:rPr lang="nl" err="1">
                <a:solidFill>
                  <a:schemeClr val="dk1"/>
                </a:solidFill>
              </a:rPr>
              <a:t>people</a:t>
            </a:r>
            <a:r>
              <a:rPr lang="nl">
                <a:solidFill>
                  <a:schemeClr val="dk1"/>
                </a:solidFill>
              </a:rPr>
              <a:t>, </a:t>
            </a:r>
            <a:r>
              <a:rPr lang="nl" err="1">
                <a:solidFill>
                  <a:schemeClr val="dk1"/>
                </a:solidFill>
              </a:rPr>
              <a:t>organisations</a:t>
            </a:r>
            <a:r>
              <a:rPr lang="nl">
                <a:solidFill>
                  <a:schemeClr val="dk1"/>
                </a:solidFill>
              </a:rPr>
              <a:t>, </a:t>
            </a:r>
            <a:r>
              <a:rPr lang="nl" err="1">
                <a:solidFill>
                  <a:schemeClr val="dk1"/>
                </a:solidFill>
              </a:rPr>
              <a:t>and</a:t>
            </a:r>
            <a:r>
              <a:rPr lang="nl">
                <a:solidFill>
                  <a:schemeClr val="dk1"/>
                </a:solidFill>
              </a:rPr>
              <a:t> events; iii) priority is </a:t>
            </a:r>
            <a:r>
              <a:rPr lang="nl" err="1">
                <a:solidFill>
                  <a:schemeClr val="dk1"/>
                </a:solidFill>
              </a:rPr>
              <a:t>given</a:t>
            </a:r>
            <a:r>
              <a:rPr lang="nl">
                <a:solidFill>
                  <a:schemeClr val="dk1"/>
                </a:solidFill>
              </a:rPr>
              <a:t> </a:t>
            </a:r>
            <a:r>
              <a:rPr lang="nl" err="1">
                <a:solidFill>
                  <a:schemeClr val="dk1"/>
                </a:solidFill>
              </a:rPr>
              <a:t>to</a:t>
            </a:r>
            <a:r>
              <a:rPr lang="nl">
                <a:solidFill>
                  <a:schemeClr val="dk1"/>
                </a:solidFill>
              </a:rPr>
              <a:t> </a:t>
            </a:r>
            <a:r>
              <a:rPr lang="nl" err="1">
                <a:solidFill>
                  <a:schemeClr val="dk1"/>
                </a:solidFill>
              </a:rPr>
              <a:t>selective</a:t>
            </a:r>
            <a:r>
              <a:rPr lang="nl">
                <a:solidFill>
                  <a:schemeClr val="dk1"/>
                </a:solidFill>
              </a:rPr>
              <a:t> </a:t>
            </a:r>
            <a:r>
              <a:rPr lang="en-US" err="1">
                <a:solidFill>
                  <a:schemeClr val="dk1"/>
                </a:solidFill>
              </a:rPr>
              <a:t>harvests</a:t>
            </a:r>
            <a:endParaRPr lang="en-US">
              <a:solidFill>
                <a:schemeClr val="dk1"/>
              </a:solidFill>
            </a:endParaRPr>
          </a:p>
          <a:p>
            <a:pPr marL="0" indent="0" algn="just">
              <a:lnSpc>
                <a:spcPct val="114999"/>
              </a:lnSpc>
              <a:buNone/>
            </a:pPr>
            <a:endParaRPr lang="en-US">
              <a:solidFill>
                <a:schemeClr val="dk1"/>
              </a:solidFill>
            </a:endParaRPr>
          </a:p>
          <a:p>
            <a:pPr marL="0" lvl="0" indent="0" algn="just" rtl="0">
              <a:lnSpc>
                <a:spcPct val="115000"/>
              </a:lnSpc>
              <a:spcBef>
                <a:spcPts val="1200"/>
              </a:spcBef>
              <a:spcAft>
                <a:spcPts val="0"/>
              </a:spcAft>
              <a:buClr>
                <a:schemeClr val="dk1"/>
              </a:buClr>
              <a:buSzPts val="1100"/>
              <a:buFont typeface="Arial"/>
              <a:buNone/>
            </a:pPr>
            <a:r>
              <a:rPr lang="nl">
                <a:solidFill>
                  <a:schemeClr val="dk1"/>
                </a:solidFill>
              </a:rPr>
              <a:t>On a </a:t>
            </a:r>
            <a:r>
              <a:rPr lang="nl" err="1">
                <a:solidFill>
                  <a:schemeClr val="dk1"/>
                </a:solidFill>
              </a:rPr>
              <a:t>Belgian</a:t>
            </a:r>
            <a:r>
              <a:rPr lang="nl">
                <a:solidFill>
                  <a:schemeClr val="dk1"/>
                </a:solidFill>
              </a:rPr>
              <a:t> level we </a:t>
            </a:r>
            <a:r>
              <a:rPr lang="nl" err="1">
                <a:solidFill>
                  <a:schemeClr val="dk1"/>
                </a:solidFill>
              </a:rPr>
              <a:t>concluded</a:t>
            </a:r>
            <a:r>
              <a:rPr lang="nl">
                <a:solidFill>
                  <a:schemeClr val="dk1"/>
                </a:solidFill>
              </a:rPr>
              <a:t> </a:t>
            </a:r>
            <a:r>
              <a:rPr lang="nl" err="1">
                <a:solidFill>
                  <a:schemeClr val="dk1"/>
                </a:solidFill>
              </a:rPr>
              <a:t>that</a:t>
            </a:r>
            <a:r>
              <a:rPr lang="nl">
                <a:solidFill>
                  <a:schemeClr val="dk1"/>
                </a:solidFill>
              </a:rPr>
              <a:t> </a:t>
            </a:r>
            <a:r>
              <a:rPr lang="nl">
                <a:solidFill>
                  <a:schemeClr val="dk1"/>
                </a:solidFill>
                <a:highlight>
                  <a:srgbClr val="FCFCFC"/>
                </a:highlight>
              </a:rPr>
              <a:t>Facebook is most </a:t>
            </a:r>
            <a:r>
              <a:rPr lang="nl" err="1">
                <a:solidFill>
                  <a:schemeClr val="dk1"/>
                </a:solidFill>
                <a:highlight>
                  <a:srgbClr val="FCFCFC"/>
                </a:highlight>
              </a:rPr>
              <a:t>often</a:t>
            </a:r>
            <a:r>
              <a:rPr lang="nl">
                <a:solidFill>
                  <a:schemeClr val="dk1"/>
                </a:solidFill>
                <a:highlight>
                  <a:srgbClr val="FCFCFC"/>
                </a:highlight>
              </a:rPr>
              <a:t> </a:t>
            </a:r>
            <a:r>
              <a:rPr lang="nl" err="1">
                <a:solidFill>
                  <a:schemeClr val="dk1"/>
                </a:solidFill>
                <a:highlight>
                  <a:srgbClr val="FCFCFC"/>
                </a:highlight>
              </a:rPr>
              <a:t>archived</a:t>
            </a:r>
            <a:r>
              <a:rPr lang="nl">
                <a:solidFill>
                  <a:schemeClr val="dk1"/>
                </a:solidFill>
                <a:highlight>
                  <a:srgbClr val="FCFCFC"/>
                </a:highlight>
              </a:rPr>
              <a:t>, </a:t>
            </a:r>
            <a:r>
              <a:rPr lang="nl" err="1">
                <a:solidFill>
                  <a:schemeClr val="dk1"/>
                </a:solidFill>
                <a:highlight>
                  <a:srgbClr val="FCFCFC"/>
                </a:highlight>
              </a:rPr>
              <a:t>followed</a:t>
            </a:r>
            <a:r>
              <a:rPr lang="nl">
                <a:solidFill>
                  <a:schemeClr val="dk1"/>
                </a:solidFill>
                <a:highlight>
                  <a:srgbClr val="FCFCFC"/>
                </a:highlight>
              </a:rPr>
              <a:t> </a:t>
            </a:r>
            <a:r>
              <a:rPr lang="nl" err="1">
                <a:solidFill>
                  <a:schemeClr val="dk1"/>
                </a:solidFill>
                <a:highlight>
                  <a:srgbClr val="FCFCFC"/>
                </a:highlight>
              </a:rPr>
              <a:t>by</a:t>
            </a:r>
            <a:r>
              <a:rPr lang="nl">
                <a:solidFill>
                  <a:schemeClr val="dk1"/>
                </a:solidFill>
                <a:highlight>
                  <a:srgbClr val="FCFCFC"/>
                </a:highlight>
              </a:rPr>
              <a:t> Twitter </a:t>
            </a:r>
            <a:r>
              <a:rPr lang="nl" err="1">
                <a:solidFill>
                  <a:schemeClr val="dk1"/>
                </a:solidFill>
                <a:highlight>
                  <a:srgbClr val="FCFCFC"/>
                </a:highlight>
              </a:rPr>
              <a:t>and</a:t>
            </a:r>
            <a:r>
              <a:rPr lang="nl">
                <a:solidFill>
                  <a:schemeClr val="dk1"/>
                </a:solidFill>
                <a:highlight>
                  <a:srgbClr val="FCFCFC"/>
                </a:highlight>
              </a:rPr>
              <a:t> Instagram. </a:t>
            </a:r>
            <a:r>
              <a:rPr lang="nl" err="1">
                <a:solidFill>
                  <a:schemeClr val="dk1"/>
                </a:solidFill>
                <a:highlight>
                  <a:srgbClr val="FCFCFC"/>
                </a:highlight>
              </a:rPr>
              <a:t>This</a:t>
            </a:r>
            <a:r>
              <a:rPr lang="nl">
                <a:solidFill>
                  <a:schemeClr val="dk1"/>
                </a:solidFill>
                <a:highlight>
                  <a:srgbClr val="FCFCFC"/>
                </a:highlight>
              </a:rPr>
              <a:t> </a:t>
            </a:r>
            <a:r>
              <a:rPr lang="nl" err="1">
                <a:solidFill>
                  <a:schemeClr val="dk1"/>
                </a:solidFill>
                <a:highlight>
                  <a:srgbClr val="FCFCFC"/>
                </a:highlight>
              </a:rPr>
              <a:t>preference</a:t>
            </a:r>
            <a:r>
              <a:rPr lang="nl">
                <a:solidFill>
                  <a:schemeClr val="dk1"/>
                </a:solidFill>
                <a:highlight>
                  <a:srgbClr val="FCFCFC"/>
                </a:highlight>
              </a:rPr>
              <a:t> </a:t>
            </a:r>
            <a:r>
              <a:rPr lang="nl">
                <a:solidFill>
                  <a:schemeClr val="dk1"/>
                </a:solidFill>
              </a:rPr>
              <a:t>is </a:t>
            </a:r>
            <a:r>
              <a:rPr lang="nl" err="1">
                <a:solidFill>
                  <a:schemeClr val="dk1"/>
                </a:solidFill>
              </a:rPr>
              <a:t>driven</a:t>
            </a:r>
            <a:r>
              <a:rPr lang="nl">
                <a:solidFill>
                  <a:schemeClr val="dk1"/>
                </a:solidFill>
              </a:rPr>
              <a:t> </a:t>
            </a:r>
            <a:r>
              <a:rPr lang="nl" err="1">
                <a:solidFill>
                  <a:schemeClr val="dk1"/>
                </a:solidFill>
              </a:rPr>
              <a:t>by</a:t>
            </a:r>
            <a:r>
              <a:rPr lang="nl">
                <a:solidFill>
                  <a:schemeClr val="dk1"/>
                </a:solidFill>
              </a:rPr>
              <a:t> </a:t>
            </a:r>
            <a:r>
              <a:rPr lang="nl" err="1">
                <a:solidFill>
                  <a:schemeClr val="dk1"/>
                </a:solidFill>
              </a:rPr>
              <a:t>the</a:t>
            </a:r>
            <a:r>
              <a:rPr lang="nl">
                <a:solidFill>
                  <a:schemeClr val="dk1"/>
                </a:solidFill>
              </a:rPr>
              <a:t> </a:t>
            </a:r>
            <a:r>
              <a:rPr lang="nl" err="1">
                <a:solidFill>
                  <a:schemeClr val="dk1"/>
                </a:solidFill>
              </a:rPr>
              <a:t>thematic</a:t>
            </a:r>
            <a:r>
              <a:rPr lang="nl">
                <a:solidFill>
                  <a:schemeClr val="dk1"/>
                </a:solidFill>
              </a:rPr>
              <a:t> aspect; </a:t>
            </a:r>
            <a:r>
              <a:rPr lang="nl" err="1">
                <a:solidFill>
                  <a:schemeClr val="dk1"/>
                </a:solidFill>
              </a:rPr>
              <a:t>organisations</a:t>
            </a:r>
            <a:r>
              <a:rPr lang="nl">
                <a:solidFill>
                  <a:schemeClr val="dk1"/>
                </a:solidFill>
              </a:rPr>
              <a:t> </a:t>
            </a:r>
            <a:r>
              <a:rPr lang="nl" err="1">
                <a:solidFill>
                  <a:schemeClr val="dk1"/>
                </a:solidFill>
              </a:rPr>
              <a:t>find</a:t>
            </a:r>
            <a:r>
              <a:rPr lang="nl">
                <a:solidFill>
                  <a:schemeClr val="dk1"/>
                </a:solidFill>
              </a:rPr>
              <a:t> </a:t>
            </a:r>
            <a:r>
              <a:rPr lang="nl" err="1">
                <a:solidFill>
                  <a:schemeClr val="dk1"/>
                </a:solidFill>
              </a:rPr>
              <a:t>that</a:t>
            </a:r>
            <a:r>
              <a:rPr lang="nl">
                <a:solidFill>
                  <a:schemeClr val="dk1"/>
                </a:solidFill>
              </a:rPr>
              <a:t> </a:t>
            </a:r>
            <a:r>
              <a:rPr lang="nl" err="1">
                <a:solidFill>
                  <a:schemeClr val="dk1"/>
                </a:solidFill>
              </a:rPr>
              <a:t>the</a:t>
            </a:r>
            <a:r>
              <a:rPr lang="nl">
                <a:solidFill>
                  <a:schemeClr val="dk1"/>
                </a:solidFill>
              </a:rPr>
              <a:t> accounts </a:t>
            </a:r>
            <a:r>
              <a:rPr lang="nl" err="1">
                <a:solidFill>
                  <a:schemeClr val="dk1"/>
                </a:solidFill>
              </a:rPr>
              <a:t>they</a:t>
            </a:r>
            <a:r>
              <a:rPr lang="nl">
                <a:solidFill>
                  <a:schemeClr val="dk1"/>
                </a:solidFill>
              </a:rPr>
              <a:t> want </a:t>
            </a:r>
            <a:r>
              <a:rPr lang="nl" err="1">
                <a:solidFill>
                  <a:schemeClr val="dk1"/>
                </a:solidFill>
              </a:rPr>
              <a:t>to</a:t>
            </a:r>
            <a:r>
              <a:rPr lang="nl">
                <a:solidFill>
                  <a:schemeClr val="dk1"/>
                </a:solidFill>
              </a:rPr>
              <a:t> </a:t>
            </a:r>
            <a:r>
              <a:rPr lang="nl" err="1">
                <a:solidFill>
                  <a:schemeClr val="dk1"/>
                </a:solidFill>
              </a:rPr>
              <a:t>capture</a:t>
            </a:r>
            <a:r>
              <a:rPr lang="nl">
                <a:solidFill>
                  <a:schemeClr val="dk1"/>
                </a:solidFill>
              </a:rPr>
              <a:t> are more </a:t>
            </a:r>
            <a:r>
              <a:rPr lang="nl" err="1">
                <a:solidFill>
                  <a:schemeClr val="dk1"/>
                </a:solidFill>
              </a:rPr>
              <a:t>likely</a:t>
            </a:r>
            <a:r>
              <a:rPr lang="nl">
                <a:solidFill>
                  <a:schemeClr val="dk1"/>
                </a:solidFill>
              </a:rPr>
              <a:t> </a:t>
            </a:r>
            <a:r>
              <a:rPr lang="nl" err="1">
                <a:solidFill>
                  <a:schemeClr val="dk1"/>
                </a:solidFill>
              </a:rPr>
              <a:t>to</a:t>
            </a:r>
            <a:r>
              <a:rPr lang="nl">
                <a:solidFill>
                  <a:schemeClr val="dk1"/>
                </a:solidFill>
              </a:rPr>
              <a:t> </a:t>
            </a:r>
            <a:r>
              <a:rPr lang="nl" err="1">
                <a:solidFill>
                  <a:schemeClr val="dk1"/>
                </a:solidFill>
              </a:rPr>
              <a:t>be</a:t>
            </a:r>
            <a:r>
              <a:rPr lang="nl">
                <a:solidFill>
                  <a:schemeClr val="dk1"/>
                </a:solidFill>
              </a:rPr>
              <a:t> found on Facebook. We </a:t>
            </a:r>
            <a:r>
              <a:rPr lang="nl" err="1">
                <a:solidFill>
                  <a:schemeClr val="dk1"/>
                </a:solidFill>
              </a:rPr>
              <a:t>also</a:t>
            </a:r>
            <a:r>
              <a:rPr lang="nl">
                <a:solidFill>
                  <a:schemeClr val="dk1"/>
                </a:solidFill>
              </a:rPr>
              <a:t> </a:t>
            </a:r>
            <a:r>
              <a:rPr lang="nl" err="1">
                <a:solidFill>
                  <a:schemeClr val="dk1"/>
                </a:solidFill>
              </a:rPr>
              <a:t>notified</a:t>
            </a:r>
            <a:r>
              <a:rPr lang="nl">
                <a:solidFill>
                  <a:schemeClr val="dk1"/>
                </a:solidFill>
              </a:rPr>
              <a:t> </a:t>
            </a:r>
            <a:r>
              <a:rPr lang="nl" err="1">
                <a:solidFill>
                  <a:schemeClr val="dk1"/>
                </a:solidFill>
              </a:rPr>
              <a:t>that</a:t>
            </a:r>
            <a:r>
              <a:rPr lang="nl">
                <a:solidFill>
                  <a:schemeClr val="dk1"/>
                </a:solidFill>
              </a:rPr>
              <a:t> </a:t>
            </a:r>
            <a:r>
              <a:rPr lang="nl" err="1">
                <a:solidFill>
                  <a:schemeClr val="dk1"/>
                </a:solidFill>
              </a:rPr>
              <a:t>the</a:t>
            </a:r>
            <a:r>
              <a:rPr lang="nl">
                <a:solidFill>
                  <a:schemeClr val="dk1"/>
                </a:solidFill>
              </a:rPr>
              <a:t> </a:t>
            </a:r>
            <a:r>
              <a:rPr lang="nl" err="1">
                <a:solidFill>
                  <a:schemeClr val="dk1"/>
                </a:solidFill>
              </a:rPr>
              <a:t>number</a:t>
            </a:r>
            <a:r>
              <a:rPr lang="nl">
                <a:solidFill>
                  <a:schemeClr val="dk1"/>
                </a:solidFill>
              </a:rPr>
              <a:t> of accounts </a:t>
            </a:r>
            <a:r>
              <a:rPr lang="nl" err="1">
                <a:solidFill>
                  <a:schemeClr val="dk1"/>
                </a:solidFill>
              </a:rPr>
              <a:t>and</a:t>
            </a:r>
            <a:r>
              <a:rPr lang="nl">
                <a:solidFill>
                  <a:schemeClr val="dk1"/>
                </a:solidFill>
              </a:rPr>
              <a:t>/or hashtags is well </a:t>
            </a:r>
            <a:r>
              <a:rPr lang="nl" err="1">
                <a:solidFill>
                  <a:schemeClr val="dk1"/>
                </a:solidFill>
              </a:rPr>
              <a:t>balanced</a:t>
            </a:r>
            <a:r>
              <a:rPr lang="nl">
                <a:solidFill>
                  <a:schemeClr val="dk1"/>
                </a:solidFill>
              </a:rPr>
              <a:t> </a:t>
            </a:r>
            <a:r>
              <a:rPr lang="nl" err="1">
                <a:solidFill>
                  <a:schemeClr val="dk1"/>
                </a:solidFill>
              </a:rPr>
              <a:t>between</a:t>
            </a:r>
            <a:r>
              <a:rPr lang="nl">
                <a:solidFill>
                  <a:schemeClr val="dk1"/>
                </a:solidFill>
              </a:rPr>
              <a:t> </a:t>
            </a:r>
            <a:r>
              <a:rPr lang="nl" err="1">
                <a:solidFill>
                  <a:schemeClr val="dk1"/>
                </a:solidFill>
              </a:rPr>
              <a:t>the</a:t>
            </a:r>
            <a:r>
              <a:rPr lang="nl">
                <a:solidFill>
                  <a:schemeClr val="dk1"/>
                </a:solidFill>
              </a:rPr>
              <a:t> </a:t>
            </a:r>
            <a:r>
              <a:rPr lang="nl" err="1">
                <a:solidFill>
                  <a:schemeClr val="dk1"/>
                </a:solidFill>
              </a:rPr>
              <a:t>number</a:t>
            </a:r>
            <a:r>
              <a:rPr lang="nl">
                <a:solidFill>
                  <a:schemeClr val="dk1"/>
                </a:solidFill>
              </a:rPr>
              <a:t> of </a:t>
            </a:r>
            <a:r>
              <a:rPr lang="nl" err="1">
                <a:solidFill>
                  <a:schemeClr val="dk1"/>
                </a:solidFill>
              </a:rPr>
              <a:t>social</a:t>
            </a:r>
            <a:r>
              <a:rPr lang="nl">
                <a:solidFill>
                  <a:schemeClr val="dk1"/>
                </a:solidFill>
              </a:rPr>
              <a:t> media platforms. In case </a:t>
            </a:r>
            <a:r>
              <a:rPr lang="nl" err="1">
                <a:solidFill>
                  <a:schemeClr val="dk1"/>
                </a:solidFill>
              </a:rPr>
              <a:t>that</a:t>
            </a:r>
            <a:r>
              <a:rPr lang="nl">
                <a:solidFill>
                  <a:schemeClr val="dk1"/>
                </a:solidFill>
              </a:rPr>
              <a:t> </a:t>
            </a:r>
            <a:r>
              <a:rPr lang="nl" err="1">
                <a:solidFill>
                  <a:schemeClr val="dk1"/>
                </a:solidFill>
              </a:rPr>
              <a:t>one</a:t>
            </a:r>
            <a:r>
              <a:rPr lang="nl">
                <a:solidFill>
                  <a:schemeClr val="dk1"/>
                </a:solidFill>
              </a:rPr>
              <a:t> </a:t>
            </a:r>
            <a:r>
              <a:rPr lang="nl" err="1">
                <a:solidFill>
                  <a:schemeClr val="dk1"/>
                </a:solidFill>
              </a:rPr>
              <a:t>wishes</a:t>
            </a:r>
            <a:r>
              <a:rPr lang="nl">
                <a:solidFill>
                  <a:schemeClr val="dk1"/>
                </a:solidFill>
              </a:rPr>
              <a:t> </a:t>
            </a:r>
            <a:r>
              <a:rPr lang="nl" err="1">
                <a:solidFill>
                  <a:schemeClr val="dk1"/>
                </a:solidFill>
              </a:rPr>
              <a:t>to</a:t>
            </a:r>
            <a:r>
              <a:rPr lang="nl">
                <a:solidFill>
                  <a:schemeClr val="dk1"/>
                </a:solidFill>
              </a:rPr>
              <a:t> </a:t>
            </a:r>
            <a:r>
              <a:rPr lang="nl" err="1">
                <a:solidFill>
                  <a:schemeClr val="dk1"/>
                </a:solidFill>
              </a:rPr>
              <a:t>archive</a:t>
            </a:r>
            <a:r>
              <a:rPr lang="nl">
                <a:solidFill>
                  <a:schemeClr val="dk1"/>
                </a:solidFill>
              </a:rPr>
              <a:t> a lot of accounts </a:t>
            </a:r>
            <a:r>
              <a:rPr lang="nl" err="1">
                <a:solidFill>
                  <a:schemeClr val="dk1"/>
                </a:solidFill>
              </a:rPr>
              <a:t>and</a:t>
            </a:r>
            <a:r>
              <a:rPr lang="nl">
                <a:solidFill>
                  <a:schemeClr val="dk1"/>
                </a:solidFill>
              </a:rPr>
              <a:t> hashtags, </a:t>
            </a:r>
            <a:r>
              <a:rPr lang="nl" err="1">
                <a:solidFill>
                  <a:schemeClr val="dk1"/>
                </a:solidFill>
              </a:rPr>
              <a:t>organisations</a:t>
            </a:r>
            <a:r>
              <a:rPr lang="nl">
                <a:solidFill>
                  <a:schemeClr val="dk1"/>
                </a:solidFill>
              </a:rPr>
              <a:t> </a:t>
            </a:r>
            <a:r>
              <a:rPr lang="nl" err="1">
                <a:solidFill>
                  <a:schemeClr val="dk1"/>
                </a:solidFill>
              </a:rPr>
              <a:t>opt</a:t>
            </a:r>
            <a:r>
              <a:rPr lang="nl">
                <a:solidFill>
                  <a:schemeClr val="dk1"/>
                </a:solidFill>
              </a:rPr>
              <a:t> </a:t>
            </a:r>
            <a:r>
              <a:rPr lang="nl" err="1">
                <a:solidFill>
                  <a:schemeClr val="dk1"/>
                </a:solidFill>
              </a:rPr>
              <a:t>for</a:t>
            </a:r>
            <a:r>
              <a:rPr lang="nl">
                <a:solidFill>
                  <a:schemeClr val="dk1"/>
                </a:solidFill>
              </a:rPr>
              <a:t> </a:t>
            </a:r>
            <a:r>
              <a:rPr lang="nl" err="1">
                <a:solidFill>
                  <a:schemeClr val="dk1"/>
                </a:solidFill>
              </a:rPr>
              <a:t>fewer</a:t>
            </a:r>
            <a:r>
              <a:rPr lang="nl">
                <a:solidFill>
                  <a:schemeClr val="dk1"/>
                </a:solidFill>
              </a:rPr>
              <a:t> platforms. </a:t>
            </a:r>
            <a:r>
              <a:rPr lang="nl" err="1">
                <a:solidFill>
                  <a:schemeClr val="dk1"/>
                </a:solidFill>
                <a:highlight>
                  <a:srgbClr val="FCFCFC"/>
                </a:highlight>
              </a:rPr>
              <a:t>Our</a:t>
            </a:r>
            <a:r>
              <a:rPr lang="nl">
                <a:solidFill>
                  <a:schemeClr val="dk1"/>
                </a:solidFill>
                <a:highlight>
                  <a:srgbClr val="FCFCFC"/>
                </a:highlight>
              </a:rPr>
              <a:t> </a:t>
            </a:r>
            <a:r>
              <a:rPr lang="nl" err="1">
                <a:solidFill>
                  <a:schemeClr val="dk1"/>
                </a:solidFill>
                <a:highlight>
                  <a:srgbClr val="FCFCFC"/>
                </a:highlight>
              </a:rPr>
              <a:t>findings</a:t>
            </a:r>
            <a:r>
              <a:rPr lang="nl">
                <a:solidFill>
                  <a:schemeClr val="dk1"/>
                </a:solidFill>
                <a:highlight>
                  <a:srgbClr val="FCFCFC"/>
                </a:highlight>
              </a:rPr>
              <a:t> </a:t>
            </a:r>
            <a:r>
              <a:rPr lang="nl" err="1">
                <a:solidFill>
                  <a:schemeClr val="dk1"/>
                </a:solidFill>
                <a:highlight>
                  <a:srgbClr val="FCFCFC"/>
                </a:highlight>
              </a:rPr>
              <a:t>showed</a:t>
            </a:r>
            <a:r>
              <a:rPr lang="nl">
                <a:solidFill>
                  <a:schemeClr val="dk1"/>
                </a:solidFill>
                <a:highlight>
                  <a:srgbClr val="FCFCFC"/>
                </a:highlight>
              </a:rPr>
              <a:t> </a:t>
            </a:r>
            <a:r>
              <a:rPr lang="nl" err="1">
                <a:solidFill>
                  <a:schemeClr val="dk1"/>
                </a:solidFill>
                <a:highlight>
                  <a:srgbClr val="FCFCFC"/>
                </a:highlight>
              </a:rPr>
              <a:t>that</a:t>
            </a:r>
            <a:r>
              <a:rPr lang="nl">
                <a:solidFill>
                  <a:schemeClr val="dk1"/>
                </a:solidFill>
                <a:highlight>
                  <a:srgbClr val="FCFCFC"/>
                </a:highlight>
              </a:rPr>
              <a:t> most of </a:t>
            </a:r>
            <a:r>
              <a:rPr lang="nl" err="1">
                <a:solidFill>
                  <a:schemeClr val="dk1"/>
                </a:solidFill>
                <a:highlight>
                  <a:srgbClr val="FCFCFC"/>
                </a:highlight>
              </a:rPr>
              <a:t>the</a:t>
            </a:r>
            <a:r>
              <a:rPr lang="nl">
                <a:solidFill>
                  <a:schemeClr val="dk1"/>
                </a:solidFill>
                <a:highlight>
                  <a:srgbClr val="FCFCFC"/>
                </a:highlight>
              </a:rPr>
              <a:t> </a:t>
            </a:r>
            <a:r>
              <a:rPr lang="nl" err="1">
                <a:solidFill>
                  <a:schemeClr val="dk1"/>
                </a:solidFill>
                <a:highlight>
                  <a:srgbClr val="FCFCFC"/>
                </a:highlight>
              </a:rPr>
              <a:t>harvesting</a:t>
            </a:r>
            <a:r>
              <a:rPr lang="nl">
                <a:solidFill>
                  <a:schemeClr val="dk1"/>
                </a:solidFill>
                <a:highlight>
                  <a:srgbClr val="FCFCFC"/>
                </a:highlight>
              </a:rPr>
              <a:t> is </a:t>
            </a:r>
            <a:r>
              <a:rPr lang="nl" err="1">
                <a:solidFill>
                  <a:schemeClr val="dk1"/>
                </a:solidFill>
                <a:highlight>
                  <a:srgbClr val="FCFCFC"/>
                </a:highlight>
              </a:rPr>
              <a:t>executed</a:t>
            </a:r>
            <a:r>
              <a:rPr lang="nl">
                <a:solidFill>
                  <a:schemeClr val="dk1"/>
                </a:solidFill>
                <a:highlight>
                  <a:srgbClr val="FCFCFC"/>
                </a:highlight>
              </a:rPr>
              <a:t> </a:t>
            </a:r>
            <a:r>
              <a:rPr lang="nl" err="1">
                <a:solidFill>
                  <a:schemeClr val="dk1"/>
                </a:solidFill>
                <a:highlight>
                  <a:srgbClr val="FCFCFC"/>
                </a:highlight>
              </a:rPr>
              <a:t>by</a:t>
            </a:r>
            <a:r>
              <a:rPr lang="nl">
                <a:solidFill>
                  <a:schemeClr val="dk1"/>
                </a:solidFill>
                <a:highlight>
                  <a:srgbClr val="FCFCFC"/>
                </a:highlight>
              </a:rPr>
              <a:t> means of open source tools </a:t>
            </a:r>
            <a:r>
              <a:rPr lang="nl" err="1">
                <a:solidFill>
                  <a:schemeClr val="dk1"/>
                </a:solidFill>
                <a:highlight>
                  <a:srgbClr val="FCFCFC"/>
                </a:highlight>
              </a:rPr>
              <a:t>with</a:t>
            </a:r>
            <a:r>
              <a:rPr lang="nl">
                <a:solidFill>
                  <a:schemeClr val="dk1"/>
                </a:solidFill>
                <a:highlight>
                  <a:srgbClr val="FCFCFC"/>
                </a:highlight>
              </a:rPr>
              <a:t> a focus on </a:t>
            </a:r>
            <a:r>
              <a:rPr lang="nl" err="1">
                <a:solidFill>
                  <a:schemeClr val="dk1"/>
                </a:solidFill>
                <a:highlight>
                  <a:srgbClr val="FCFCFC"/>
                </a:highlight>
              </a:rPr>
              <a:t>capturing</a:t>
            </a:r>
            <a:r>
              <a:rPr lang="nl">
                <a:solidFill>
                  <a:schemeClr val="dk1"/>
                </a:solidFill>
                <a:highlight>
                  <a:srgbClr val="FCFCFC"/>
                </a:highlight>
              </a:rPr>
              <a:t> </a:t>
            </a:r>
            <a:r>
              <a:rPr lang="nl" err="1">
                <a:solidFill>
                  <a:schemeClr val="dk1"/>
                </a:solidFill>
                <a:highlight>
                  <a:srgbClr val="FCFCFC"/>
                </a:highlight>
              </a:rPr>
              <a:t>the</a:t>
            </a:r>
            <a:r>
              <a:rPr lang="nl">
                <a:solidFill>
                  <a:schemeClr val="dk1"/>
                </a:solidFill>
                <a:highlight>
                  <a:srgbClr val="FCFCFC"/>
                </a:highlight>
              </a:rPr>
              <a:t> look </a:t>
            </a:r>
            <a:r>
              <a:rPr lang="nl" err="1">
                <a:solidFill>
                  <a:schemeClr val="dk1"/>
                </a:solidFill>
                <a:highlight>
                  <a:srgbClr val="FCFCFC"/>
                </a:highlight>
              </a:rPr>
              <a:t>and</a:t>
            </a:r>
            <a:r>
              <a:rPr lang="nl">
                <a:solidFill>
                  <a:schemeClr val="dk1"/>
                </a:solidFill>
                <a:highlight>
                  <a:srgbClr val="FCFCFC"/>
                </a:highlight>
              </a:rPr>
              <a:t> feel of </a:t>
            </a:r>
            <a:r>
              <a:rPr lang="nl" err="1">
                <a:solidFill>
                  <a:schemeClr val="dk1"/>
                </a:solidFill>
                <a:highlight>
                  <a:srgbClr val="FCFCFC"/>
                </a:highlight>
              </a:rPr>
              <a:t>an</a:t>
            </a:r>
            <a:r>
              <a:rPr lang="nl">
                <a:solidFill>
                  <a:schemeClr val="dk1"/>
                </a:solidFill>
                <a:highlight>
                  <a:srgbClr val="FCFCFC"/>
                </a:highlight>
              </a:rPr>
              <a:t> account.</a:t>
            </a:r>
            <a:endParaRPr>
              <a:solidFill>
                <a:schemeClr val="dk1"/>
              </a:solidFill>
              <a:highlight>
                <a:srgbClr val="FCFCFC"/>
              </a:highlight>
            </a:endParaRPr>
          </a:p>
          <a:p>
            <a:pPr marL="0" lvl="0" indent="0" algn="l" rtl="0">
              <a:spcBef>
                <a:spcPts val="1200"/>
              </a:spcBef>
              <a:spcAft>
                <a:spcPts val="0"/>
              </a:spcAft>
              <a:buNone/>
            </a:pPr>
            <a:endParaRPr/>
          </a:p>
        </p:txBody>
      </p:sp>
    </p:spTree>
    <p:extLst>
      <p:ext uri="{BB962C8B-B14F-4D97-AF65-F5344CB8AC3E}">
        <p14:creationId xmlns:p14="http://schemas.microsoft.com/office/powerpoint/2010/main" val="2176241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4b6d28d993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14b6d28d993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0"/>
              </a:spcBef>
              <a:spcAft>
                <a:spcPts val="0"/>
              </a:spcAft>
              <a:buClr>
                <a:schemeClr val="dk1"/>
              </a:buClr>
              <a:buSzPts val="1100"/>
              <a:buFont typeface="Arial"/>
              <a:buNone/>
            </a:pPr>
            <a:r>
              <a:rPr lang="nl" err="1">
                <a:solidFill>
                  <a:schemeClr val="dk1"/>
                </a:solidFill>
              </a:rPr>
              <a:t>Internationally</a:t>
            </a:r>
            <a:r>
              <a:rPr lang="nl">
                <a:solidFill>
                  <a:schemeClr val="dk1"/>
                </a:solidFill>
              </a:rPr>
              <a:t> </a:t>
            </a:r>
            <a:r>
              <a:rPr lang="nl" err="1">
                <a:solidFill>
                  <a:schemeClr val="dk1"/>
                </a:solidFill>
              </a:rPr>
              <a:t>the</a:t>
            </a:r>
            <a:r>
              <a:rPr lang="nl">
                <a:solidFill>
                  <a:schemeClr val="dk1"/>
                </a:solidFill>
              </a:rPr>
              <a:t> </a:t>
            </a:r>
            <a:r>
              <a:rPr lang="nl" err="1">
                <a:solidFill>
                  <a:schemeClr val="dk1"/>
                </a:solidFill>
              </a:rPr>
              <a:t>following</a:t>
            </a:r>
            <a:r>
              <a:rPr lang="nl">
                <a:solidFill>
                  <a:schemeClr val="dk1"/>
                </a:solidFill>
              </a:rPr>
              <a:t> common trends </a:t>
            </a:r>
            <a:r>
              <a:rPr lang="nl" err="1">
                <a:solidFill>
                  <a:schemeClr val="dk1"/>
                </a:solidFill>
              </a:rPr>
              <a:t>were</a:t>
            </a:r>
            <a:r>
              <a:rPr lang="nl">
                <a:solidFill>
                  <a:schemeClr val="dk1"/>
                </a:solidFill>
              </a:rPr>
              <a:t> </a:t>
            </a:r>
            <a:r>
              <a:rPr lang="nl" err="1">
                <a:solidFill>
                  <a:schemeClr val="dk1"/>
                </a:solidFill>
              </a:rPr>
              <a:t>identified</a:t>
            </a:r>
            <a:r>
              <a:rPr lang="nl">
                <a:solidFill>
                  <a:schemeClr val="dk1"/>
                </a:solidFill>
              </a:rPr>
              <a:t>: i) Twitter is </a:t>
            </a:r>
            <a:r>
              <a:rPr lang="nl" err="1">
                <a:solidFill>
                  <a:schemeClr val="dk1"/>
                </a:solidFill>
              </a:rPr>
              <a:t>the</a:t>
            </a:r>
            <a:r>
              <a:rPr lang="nl">
                <a:solidFill>
                  <a:schemeClr val="dk1"/>
                </a:solidFill>
              </a:rPr>
              <a:t> </a:t>
            </a:r>
            <a:r>
              <a:rPr lang="nl" err="1">
                <a:solidFill>
                  <a:schemeClr val="dk1"/>
                </a:solidFill>
              </a:rPr>
              <a:t>social</a:t>
            </a:r>
            <a:r>
              <a:rPr lang="nl">
                <a:solidFill>
                  <a:schemeClr val="dk1"/>
                </a:solidFill>
              </a:rPr>
              <a:t> media platform most </a:t>
            </a:r>
            <a:r>
              <a:rPr lang="nl" err="1">
                <a:solidFill>
                  <a:schemeClr val="dk1"/>
                </a:solidFill>
              </a:rPr>
              <a:t>often</a:t>
            </a:r>
            <a:r>
              <a:rPr lang="nl">
                <a:solidFill>
                  <a:schemeClr val="dk1"/>
                </a:solidFill>
              </a:rPr>
              <a:t> </a:t>
            </a:r>
            <a:r>
              <a:rPr lang="nl" err="1">
                <a:solidFill>
                  <a:schemeClr val="dk1"/>
                </a:solidFill>
              </a:rPr>
              <a:t>archived</a:t>
            </a:r>
            <a:r>
              <a:rPr lang="nl">
                <a:solidFill>
                  <a:schemeClr val="dk1"/>
                </a:solidFill>
              </a:rPr>
              <a:t>; ii) </a:t>
            </a:r>
            <a:r>
              <a:rPr lang="nl" err="1">
                <a:solidFill>
                  <a:schemeClr val="dk1"/>
                </a:solidFill>
              </a:rPr>
              <a:t>collections</a:t>
            </a:r>
            <a:r>
              <a:rPr lang="nl">
                <a:solidFill>
                  <a:schemeClr val="dk1"/>
                </a:solidFill>
              </a:rPr>
              <a:t> of accounts </a:t>
            </a:r>
            <a:r>
              <a:rPr lang="nl" err="1">
                <a:solidFill>
                  <a:schemeClr val="dk1"/>
                </a:solidFill>
              </a:rPr>
              <a:t>and</a:t>
            </a:r>
            <a:r>
              <a:rPr lang="nl">
                <a:solidFill>
                  <a:schemeClr val="dk1"/>
                </a:solidFill>
              </a:rPr>
              <a:t>/or hashtags focus on important </a:t>
            </a:r>
            <a:r>
              <a:rPr lang="nl" err="1">
                <a:solidFill>
                  <a:schemeClr val="dk1"/>
                </a:solidFill>
              </a:rPr>
              <a:t>people</a:t>
            </a:r>
            <a:r>
              <a:rPr lang="nl">
                <a:solidFill>
                  <a:schemeClr val="dk1"/>
                </a:solidFill>
              </a:rPr>
              <a:t>, </a:t>
            </a:r>
            <a:r>
              <a:rPr lang="nl" err="1">
                <a:solidFill>
                  <a:schemeClr val="dk1"/>
                </a:solidFill>
              </a:rPr>
              <a:t>organisations</a:t>
            </a:r>
            <a:r>
              <a:rPr lang="nl">
                <a:solidFill>
                  <a:schemeClr val="dk1"/>
                </a:solidFill>
              </a:rPr>
              <a:t>, </a:t>
            </a:r>
            <a:r>
              <a:rPr lang="nl" err="1">
                <a:solidFill>
                  <a:schemeClr val="dk1"/>
                </a:solidFill>
              </a:rPr>
              <a:t>and</a:t>
            </a:r>
            <a:r>
              <a:rPr lang="nl">
                <a:solidFill>
                  <a:schemeClr val="dk1"/>
                </a:solidFill>
              </a:rPr>
              <a:t> events; iii) priority is </a:t>
            </a:r>
            <a:r>
              <a:rPr lang="nl" err="1">
                <a:solidFill>
                  <a:schemeClr val="dk1"/>
                </a:solidFill>
              </a:rPr>
              <a:t>given</a:t>
            </a:r>
            <a:r>
              <a:rPr lang="nl">
                <a:solidFill>
                  <a:schemeClr val="dk1"/>
                </a:solidFill>
              </a:rPr>
              <a:t> </a:t>
            </a:r>
            <a:r>
              <a:rPr lang="nl" err="1">
                <a:solidFill>
                  <a:schemeClr val="dk1"/>
                </a:solidFill>
              </a:rPr>
              <a:t>to</a:t>
            </a:r>
            <a:r>
              <a:rPr lang="nl">
                <a:solidFill>
                  <a:schemeClr val="dk1"/>
                </a:solidFill>
              </a:rPr>
              <a:t> </a:t>
            </a:r>
            <a:r>
              <a:rPr lang="nl" err="1">
                <a:solidFill>
                  <a:schemeClr val="dk1"/>
                </a:solidFill>
              </a:rPr>
              <a:t>selective</a:t>
            </a:r>
            <a:r>
              <a:rPr lang="nl">
                <a:solidFill>
                  <a:schemeClr val="dk1"/>
                </a:solidFill>
              </a:rPr>
              <a:t> </a:t>
            </a:r>
            <a:r>
              <a:rPr lang="en-US" err="1">
                <a:solidFill>
                  <a:schemeClr val="dk1"/>
                </a:solidFill>
              </a:rPr>
              <a:t>harvests</a:t>
            </a:r>
            <a:endParaRPr lang="en-US">
              <a:solidFill>
                <a:schemeClr val="dk1"/>
              </a:solidFill>
            </a:endParaRPr>
          </a:p>
          <a:p>
            <a:pPr marL="0" indent="0" algn="just">
              <a:lnSpc>
                <a:spcPct val="114999"/>
              </a:lnSpc>
              <a:buNone/>
            </a:pPr>
            <a:endParaRPr lang="en-US">
              <a:solidFill>
                <a:schemeClr val="dk1"/>
              </a:solidFill>
            </a:endParaRPr>
          </a:p>
          <a:p>
            <a:pPr marL="0" lvl="0" indent="0" algn="just" rtl="0">
              <a:lnSpc>
                <a:spcPct val="115000"/>
              </a:lnSpc>
              <a:spcBef>
                <a:spcPts val="1200"/>
              </a:spcBef>
              <a:spcAft>
                <a:spcPts val="0"/>
              </a:spcAft>
              <a:buClr>
                <a:schemeClr val="dk1"/>
              </a:buClr>
              <a:buSzPts val="1100"/>
              <a:buFont typeface="Arial"/>
              <a:buNone/>
            </a:pPr>
            <a:r>
              <a:rPr lang="nl">
                <a:solidFill>
                  <a:schemeClr val="dk1"/>
                </a:solidFill>
              </a:rPr>
              <a:t>On a </a:t>
            </a:r>
            <a:r>
              <a:rPr lang="nl" err="1">
                <a:solidFill>
                  <a:schemeClr val="dk1"/>
                </a:solidFill>
              </a:rPr>
              <a:t>Belgian</a:t>
            </a:r>
            <a:r>
              <a:rPr lang="nl">
                <a:solidFill>
                  <a:schemeClr val="dk1"/>
                </a:solidFill>
              </a:rPr>
              <a:t> level we </a:t>
            </a:r>
            <a:r>
              <a:rPr lang="nl" err="1">
                <a:solidFill>
                  <a:schemeClr val="dk1"/>
                </a:solidFill>
              </a:rPr>
              <a:t>concluded</a:t>
            </a:r>
            <a:r>
              <a:rPr lang="nl">
                <a:solidFill>
                  <a:schemeClr val="dk1"/>
                </a:solidFill>
              </a:rPr>
              <a:t> </a:t>
            </a:r>
            <a:r>
              <a:rPr lang="nl" err="1">
                <a:solidFill>
                  <a:schemeClr val="dk1"/>
                </a:solidFill>
              </a:rPr>
              <a:t>that</a:t>
            </a:r>
            <a:r>
              <a:rPr lang="nl">
                <a:solidFill>
                  <a:schemeClr val="dk1"/>
                </a:solidFill>
              </a:rPr>
              <a:t> </a:t>
            </a:r>
            <a:r>
              <a:rPr lang="nl">
                <a:solidFill>
                  <a:schemeClr val="dk1"/>
                </a:solidFill>
                <a:highlight>
                  <a:srgbClr val="FCFCFC"/>
                </a:highlight>
              </a:rPr>
              <a:t>Facebook is most </a:t>
            </a:r>
            <a:r>
              <a:rPr lang="nl" err="1">
                <a:solidFill>
                  <a:schemeClr val="dk1"/>
                </a:solidFill>
                <a:highlight>
                  <a:srgbClr val="FCFCFC"/>
                </a:highlight>
              </a:rPr>
              <a:t>often</a:t>
            </a:r>
            <a:r>
              <a:rPr lang="nl">
                <a:solidFill>
                  <a:schemeClr val="dk1"/>
                </a:solidFill>
                <a:highlight>
                  <a:srgbClr val="FCFCFC"/>
                </a:highlight>
              </a:rPr>
              <a:t> </a:t>
            </a:r>
            <a:r>
              <a:rPr lang="nl" err="1">
                <a:solidFill>
                  <a:schemeClr val="dk1"/>
                </a:solidFill>
                <a:highlight>
                  <a:srgbClr val="FCFCFC"/>
                </a:highlight>
              </a:rPr>
              <a:t>archived</a:t>
            </a:r>
            <a:r>
              <a:rPr lang="nl">
                <a:solidFill>
                  <a:schemeClr val="dk1"/>
                </a:solidFill>
                <a:highlight>
                  <a:srgbClr val="FCFCFC"/>
                </a:highlight>
              </a:rPr>
              <a:t>, </a:t>
            </a:r>
            <a:r>
              <a:rPr lang="nl" err="1">
                <a:solidFill>
                  <a:schemeClr val="dk1"/>
                </a:solidFill>
                <a:highlight>
                  <a:srgbClr val="FCFCFC"/>
                </a:highlight>
              </a:rPr>
              <a:t>followed</a:t>
            </a:r>
            <a:r>
              <a:rPr lang="nl">
                <a:solidFill>
                  <a:schemeClr val="dk1"/>
                </a:solidFill>
                <a:highlight>
                  <a:srgbClr val="FCFCFC"/>
                </a:highlight>
              </a:rPr>
              <a:t> </a:t>
            </a:r>
            <a:r>
              <a:rPr lang="nl" err="1">
                <a:solidFill>
                  <a:schemeClr val="dk1"/>
                </a:solidFill>
                <a:highlight>
                  <a:srgbClr val="FCFCFC"/>
                </a:highlight>
              </a:rPr>
              <a:t>by</a:t>
            </a:r>
            <a:r>
              <a:rPr lang="nl">
                <a:solidFill>
                  <a:schemeClr val="dk1"/>
                </a:solidFill>
                <a:highlight>
                  <a:srgbClr val="FCFCFC"/>
                </a:highlight>
              </a:rPr>
              <a:t> Twitter </a:t>
            </a:r>
            <a:r>
              <a:rPr lang="nl" err="1">
                <a:solidFill>
                  <a:schemeClr val="dk1"/>
                </a:solidFill>
                <a:highlight>
                  <a:srgbClr val="FCFCFC"/>
                </a:highlight>
              </a:rPr>
              <a:t>and</a:t>
            </a:r>
            <a:r>
              <a:rPr lang="nl">
                <a:solidFill>
                  <a:schemeClr val="dk1"/>
                </a:solidFill>
                <a:highlight>
                  <a:srgbClr val="FCFCFC"/>
                </a:highlight>
              </a:rPr>
              <a:t> Instagram. </a:t>
            </a:r>
            <a:r>
              <a:rPr lang="nl" err="1">
                <a:solidFill>
                  <a:schemeClr val="dk1"/>
                </a:solidFill>
                <a:highlight>
                  <a:srgbClr val="FCFCFC"/>
                </a:highlight>
              </a:rPr>
              <a:t>This</a:t>
            </a:r>
            <a:r>
              <a:rPr lang="nl">
                <a:solidFill>
                  <a:schemeClr val="dk1"/>
                </a:solidFill>
                <a:highlight>
                  <a:srgbClr val="FCFCFC"/>
                </a:highlight>
              </a:rPr>
              <a:t> </a:t>
            </a:r>
            <a:r>
              <a:rPr lang="nl" err="1">
                <a:solidFill>
                  <a:schemeClr val="dk1"/>
                </a:solidFill>
                <a:highlight>
                  <a:srgbClr val="FCFCFC"/>
                </a:highlight>
              </a:rPr>
              <a:t>preference</a:t>
            </a:r>
            <a:r>
              <a:rPr lang="nl">
                <a:solidFill>
                  <a:schemeClr val="dk1"/>
                </a:solidFill>
                <a:highlight>
                  <a:srgbClr val="FCFCFC"/>
                </a:highlight>
              </a:rPr>
              <a:t> </a:t>
            </a:r>
            <a:r>
              <a:rPr lang="nl">
                <a:solidFill>
                  <a:schemeClr val="dk1"/>
                </a:solidFill>
              </a:rPr>
              <a:t>is </a:t>
            </a:r>
            <a:r>
              <a:rPr lang="nl" err="1">
                <a:solidFill>
                  <a:schemeClr val="dk1"/>
                </a:solidFill>
              </a:rPr>
              <a:t>driven</a:t>
            </a:r>
            <a:r>
              <a:rPr lang="nl">
                <a:solidFill>
                  <a:schemeClr val="dk1"/>
                </a:solidFill>
              </a:rPr>
              <a:t> </a:t>
            </a:r>
            <a:r>
              <a:rPr lang="nl" err="1">
                <a:solidFill>
                  <a:schemeClr val="dk1"/>
                </a:solidFill>
              </a:rPr>
              <a:t>by</a:t>
            </a:r>
            <a:r>
              <a:rPr lang="nl">
                <a:solidFill>
                  <a:schemeClr val="dk1"/>
                </a:solidFill>
              </a:rPr>
              <a:t> </a:t>
            </a:r>
            <a:r>
              <a:rPr lang="nl" err="1">
                <a:solidFill>
                  <a:schemeClr val="dk1"/>
                </a:solidFill>
              </a:rPr>
              <a:t>the</a:t>
            </a:r>
            <a:r>
              <a:rPr lang="nl">
                <a:solidFill>
                  <a:schemeClr val="dk1"/>
                </a:solidFill>
              </a:rPr>
              <a:t> </a:t>
            </a:r>
            <a:r>
              <a:rPr lang="nl" err="1">
                <a:solidFill>
                  <a:schemeClr val="dk1"/>
                </a:solidFill>
              </a:rPr>
              <a:t>thematic</a:t>
            </a:r>
            <a:r>
              <a:rPr lang="nl">
                <a:solidFill>
                  <a:schemeClr val="dk1"/>
                </a:solidFill>
              </a:rPr>
              <a:t> aspect; </a:t>
            </a:r>
            <a:r>
              <a:rPr lang="nl" err="1">
                <a:solidFill>
                  <a:schemeClr val="dk1"/>
                </a:solidFill>
              </a:rPr>
              <a:t>organisations</a:t>
            </a:r>
            <a:r>
              <a:rPr lang="nl">
                <a:solidFill>
                  <a:schemeClr val="dk1"/>
                </a:solidFill>
              </a:rPr>
              <a:t> </a:t>
            </a:r>
            <a:r>
              <a:rPr lang="nl" err="1">
                <a:solidFill>
                  <a:schemeClr val="dk1"/>
                </a:solidFill>
              </a:rPr>
              <a:t>find</a:t>
            </a:r>
            <a:r>
              <a:rPr lang="nl">
                <a:solidFill>
                  <a:schemeClr val="dk1"/>
                </a:solidFill>
              </a:rPr>
              <a:t> </a:t>
            </a:r>
            <a:r>
              <a:rPr lang="nl" err="1">
                <a:solidFill>
                  <a:schemeClr val="dk1"/>
                </a:solidFill>
              </a:rPr>
              <a:t>that</a:t>
            </a:r>
            <a:r>
              <a:rPr lang="nl">
                <a:solidFill>
                  <a:schemeClr val="dk1"/>
                </a:solidFill>
              </a:rPr>
              <a:t> </a:t>
            </a:r>
            <a:r>
              <a:rPr lang="nl" err="1">
                <a:solidFill>
                  <a:schemeClr val="dk1"/>
                </a:solidFill>
              </a:rPr>
              <a:t>the</a:t>
            </a:r>
            <a:r>
              <a:rPr lang="nl">
                <a:solidFill>
                  <a:schemeClr val="dk1"/>
                </a:solidFill>
              </a:rPr>
              <a:t> accounts </a:t>
            </a:r>
            <a:r>
              <a:rPr lang="nl" err="1">
                <a:solidFill>
                  <a:schemeClr val="dk1"/>
                </a:solidFill>
              </a:rPr>
              <a:t>they</a:t>
            </a:r>
            <a:r>
              <a:rPr lang="nl">
                <a:solidFill>
                  <a:schemeClr val="dk1"/>
                </a:solidFill>
              </a:rPr>
              <a:t> want </a:t>
            </a:r>
            <a:r>
              <a:rPr lang="nl" err="1">
                <a:solidFill>
                  <a:schemeClr val="dk1"/>
                </a:solidFill>
              </a:rPr>
              <a:t>to</a:t>
            </a:r>
            <a:r>
              <a:rPr lang="nl">
                <a:solidFill>
                  <a:schemeClr val="dk1"/>
                </a:solidFill>
              </a:rPr>
              <a:t> </a:t>
            </a:r>
            <a:r>
              <a:rPr lang="nl" err="1">
                <a:solidFill>
                  <a:schemeClr val="dk1"/>
                </a:solidFill>
              </a:rPr>
              <a:t>capture</a:t>
            </a:r>
            <a:r>
              <a:rPr lang="nl">
                <a:solidFill>
                  <a:schemeClr val="dk1"/>
                </a:solidFill>
              </a:rPr>
              <a:t> are more </a:t>
            </a:r>
            <a:r>
              <a:rPr lang="nl" err="1">
                <a:solidFill>
                  <a:schemeClr val="dk1"/>
                </a:solidFill>
              </a:rPr>
              <a:t>likely</a:t>
            </a:r>
            <a:r>
              <a:rPr lang="nl">
                <a:solidFill>
                  <a:schemeClr val="dk1"/>
                </a:solidFill>
              </a:rPr>
              <a:t> </a:t>
            </a:r>
            <a:r>
              <a:rPr lang="nl" err="1">
                <a:solidFill>
                  <a:schemeClr val="dk1"/>
                </a:solidFill>
              </a:rPr>
              <a:t>to</a:t>
            </a:r>
            <a:r>
              <a:rPr lang="nl">
                <a:solidFill>
                  <a:schemeClr val="dk1"/>
                </a:solidFill>
              </a:rPr>
              <a:t> </a:t>
            </a:r>
            <a:r>
              <a:rPr lang="nl" err="1">
                <a:solidFill>
                  <a:schemeClr val="dk1"/>
                </a:solidFill>
              </a:rPr>
              <a:t>be</a:t>
            </a:r>
            <a:r>
              <a:rPr lang="nl">
                <a:solidFill>
                  <a:schemeClr val="dk1"/>
                </a:solidFill>
              </a:rPr>
              <a:t> found on Facebook. We </a:t>
            </a:r>
            <a:r>
              <a:rPr lang="nl" err="1">
                <a:solidFill>
                  <a:schemeClr val="dk1"/>
                </a:solidFill>
              </a:rPr>
              <a:t>also</a:t>
            </a:r>
            <a:r>
              <a:rPr lang="nl">
                <a:solidFill>
                  <a:schemeClr val="dk1"/>
                </a:solidFill>
              </a:rPr>
              <a:t> </a:t>
            </a:r>
            <a:r>
              <a:rPr lang="nl" err="1">
                <a:solidFill>
                  <a:schemeClr val="dk1"/>
                </a:solidFill>
              </a:rPr>
              <a:t>notified</a:t>
            </a:r>
            <a:r>
              <a:rPr lang="nl">
                <a:solidFill>
                  <a:schemeClr val="dk1"/>
                </a:solidFill>
              </a:rPr>
              <a:t> </a:t>
            </a:r>
            <a:r>
              <a:rPr lang="nl" err="1">
                <a:solidFill>
                  <a:schemeClr val="dk1"/>
                </a:solidFill>
              </a:rPr>
              <a:t>that</a:t>
            </a:r>
            <a:r>
              <a:rPr lang="nl">
                <a:solidFill>
                  <a:schemeClr val="dk1"/>
                </a:solidFill>
              </a:rPr>
              <a:t> </a:t>
            </a:r>
            <a:r>
              <a:rPr lang="nl" err="1">
                <a:solidFill>
                  <a:schemeClr val="dk1"/>
                </a:solidFill>
              </a:rPr>
              <a:t>the</a:t>
            </a:r>
            <a:r>
              <a:rPr lang="nl">
                <a:solidFill>
                  <a:schemeClr val="dk1"/>
                </a:solidFill>
              </a:rPr>
              <a:t> </a:t>
            </a:r>
            <a:r>
              <a:rPr lang="nl" err="1">
                <a:solidFill>
                  <a:schemeClr val="dk1"/>
                </a:solidFill>
              </a:rPr>
              <a:t>number</a:t>
            </a:r>
            <a:r>
              <a:rPr lang="nl">
                <a:solidFill>
                  <a:schemeClr val="dk1"/>
                </a:solidFill>
              </a:rPr>
              <a:t> of accounts </a:t>
            </a:r>
            <a:r>
              <a:rPr lang="nl" err="1">
                <a:solidFill>
                  <a:schemeClr val="dk1"/>
                </a:solidFill>
              </a:rPr>
              <a:t>and</a:t>
            </a:r>
            <a:r>
              <a:rPr lang="nl">
                <a:solidFill>
                  <a:schemeClr val="dk1"/>
                </a:solidFill>
              </a:rPr>
              <a:t>/or hashtags is well </a:t>
            </a:r>
            <a:r>
              <a:rPr lang="nl" err="1">
                <a:solidFill>
                  <a:schemeClr val="dk1"/>
                </a:solidFill>
              </a:rPr>
              <a:t>balanced</a:t>
            </a:r>
            <a:r>
              <a:rPr lang="nl">
                <a:solidFill>
                  <a:schemeClr val="dk1"/>
                </a:solidFill>
              </a:rPr>
              <a:t> </a:t>
            </a:r>
            <a:r>
              <a:rPr lang="nl" err="1">
                <a:solidFill>
                  <a:schemeClr val="dk1"/>
                </a:solidFill>
              </a:rPr>
              <a:t>between</a:t>
            </a:r>
            <a:r>
              <a:rPr lang="nl">
                <a:solidFill>
                  <a:schemeClr val="dk1"/>
                </a:solidFill>
              </a:rPr>
              <a:t> </a:t>
            </a:r>
            <a:r>
              <a:rPr lang="nl" err="1">
                <a:solidFill>
                  <a:schemeClr val="dk1"/>
                </a:solidFill>
              </a:rPr>
              <a:t>the</a:t>
            </a:r>
            <a:r>
              <a:rPr lang="nl">
                <a:solidFill>
                  <a:schemeClr val="dk1"/>
                </a:solidFill>
              </a:rPr>
              <a:t> </a:t>
            </a:r>
            <a:r>
              <a:rPr lang="nl" err="1">
                <a:solidFill>
                  <a:schemeClr val="dk1"/>
                </a:solidFill>
              </a:rPr>
              <a:t>number</a:t>
            </a:r>
            <a:r>
              <a:rPr lang="nl">
                <a:solidFill>
                  <a:schemeClr val="dk1"/>
                </a:solidFill>
              </a:rPr>
              <a:t> of </a:t>
            </a:r>
            <a:r>
              <a:rPr lang="nl" err="1">
                <a:solidFill>
                  <a:schemeClr val="dk1"/>
                </a:solidFill>
              </a:rPr>
              <a:t>social</a:t>
            </a:r>
            <a:r>
              <a:rPr lang="nl">
                <a:solidFill>
                  <a:schemeClr val="dk1"/>
                </a:solidFill>
              </a:rPr>
              <a:t> media platforms. In case </a:t>
            </a:r>
            <a:r>
              <a:rPr lang="nl" err="1">
                <a:solidFill>
                  <a:schemeClr val="dk1"/>
                </a:solidFill>
              </a:rPr>
              <a:t>that</a:t>
            </a:r>
            <a:r>
              <a:rPr lang="nl">
                <a:solidFill>
                  <a:schemeClr val="dk1"/>
                </a:solidFill>
              </a:rPr>
              <a:t> </a:t>
            </a:r>
            <a:r>
              <a:rPr lang="nl" err="1">
                <a:solidFill>
                  <a:schemeClr val="dk1"/>
                </a:solidFill>
              </a:rPr>
              <a:t>one</a:t>
            </a:r>
            <a:r>
              <a:rPr lang="nl">
                <a:solidFill>
                  <a:schemeClr val="dk1"/>
                </a:solidFill>
              </a:rPr>
              <a:t> </a:t>
            </a:r>
            <a:r>
              <a:rPr lang="nl" err="1">
                <a:solidFill>
                  <a:schemeClr val="dk1"/>
                </a:solidFill>
              </a:rPr>
              <a:t>wishes</a:t>
            </a:r>
            <a:r>
              <a:rPr lang="nl">
                <a:solidFill>
                  <a:schemeClr val="dk1"/>
                </a:solidFill>
              </a:rPr>
              <a:t> </a:t>
            </a:r>
            <a:r>
              <a:rPr lang="nl" err="1">
                <a:solidFill>
                  <a:schemeClr val="dk1"/>
                </a:solidFill>
              </a:rPr>
              <a:t>to</a:t>
            </a:r>
            <a:r>
              <a:rPr lang="nl">
                <a:solidFill>
                  <a:schemeClr val="dk1"/>
                </a:solidFill>
              </a:rPr>
              <a:t> </a:t>
            </a:r>
            <a:r>
              <a:rPr lang="nl" err="1">
                <a:solidFill>
                  <a:schemeClr val="dk1"/>
                </a:solidFill>
              </a:rPr>
              <a:t>archive</a:t>
            </a:r>
            <a:r>
              <a:rPr lang="nl">
                <a:solidFill>
                  <a:schemeClr val="dk1"/>
                </a:solidFill>
              </a:rPr>
              <a:t> a lot of accounts </a:t>
            </a:r>
            <a:r>
              <a:rPr lang="nl" err="1">
                <a:solidFill>
                  <a:schemeClr val="dk1"/>
                </a:solidFill>
              </a:rPr>
              <a:t>and</a:t>
            </a:r>
            <a:r>
              <a:rPr lang="nl">
                <a:solidFill>
                  <a:schemeClr val="dk1"/>
                </a:solidFill>
              </a:rPr>
              <a:t> hashtags, </a:t>
            </a:r>
            <a:r>
              <a:rPr lang="nl" err="1">
                <a:solidFill>
                  <a:schemeClr val="dk1"/>
                </a:solidFill>
              </a:rPr>
              <a:t>organisations</a:t>
            </a:r>
            <a:r>
              <a:rPr lang="nl">
                <a:solidFill>
                  <a:schemeClr val="dk1"/>
                </a:solidFill>
              </a:rPr>
              <a:t> </a:t>
            </a:r>
            <a:r>
              <a:rPr lang="nl" err="1">
                <a:solidFill>
                  <a:schemeClr val="dk1"/>
                </a:solidFill>
              </a:rPr>
              <a:t>opt</a:t>
            </a:r>
            <a:r>
              <a:rPr lang="nl">
                <a:solidFill>
                  <a:schemeClr val="dk1"/>
                </a:solidFill>
              </a:rPr>
              <a:t> </a:t>
            </a:r>
            <a:r>
              <a:rPr lang="nl" err="1">
                <a:solidFill>
                  <a:schemeClr val="dk1"/>
                </a:solidFill>
              </a:rPr>
              <a:t>for</a:t>
            </a:r>
            <a:r>
              <a:rPr lang="nl">
                <a:solidFill>
                  <a:schemeClr val="dk1"/>
                </a:solidFill>
              </a:rPr>
              <a:t> </a:t>
            </a:r>
            <a:r>
              <a:rPr lang="nl" err="1">
                <a:solidFill>
                  <a:schemeClr val="dk1"/>
                </a:solidFill>
              </a:rPr>
              <a:t>fewer</a:t>
            </a:r>
            <a:r>
              <a:rPr lang="nl">
                <a:solidFill>
                  <a:schemeClr val="dk1"/>
                </a:solidFill>
              </a:rPr>
              <a:t> platforms. </a:t>
            </a:r>
            <a:r>
              <a:rPr lang="nl" err="1">
                <a:solidFill>
                  <a:schemeClr val="dk1"/>
                </a:solidFill>
                <a:highlight>
                  <a:srgbClr val="FCFCFC"/>
                </a:highlight>
              </a:rPr>
              <a:t>Our</a:t>
            </a:r>
            <a:r>
              <a:rPr lang="nl">
                <a:solidFill>
                  <a:schemeClr val="dk1"/>
                </a:solidFill>
                <a:highlight>
                  <a:srgbClr val="FCFCFC"/>
                </a:highlight>
              </a:rPr>
              <a:t> </a:t>
            </a:r>
            <a:r>
              <a:rPr lang="nl" err="1">
                <a:solidFill>
                  <a:schemeClr val="dk1"/>
                </a:solidFill>
                <a:highlight>
                  <a:srgbClr val="FCFCFC"/>
                </a:highlight>
              </a:rPr>
              <a:t>findings</a:t>
            </a:r>
            <a:r>
              <a:rPr lang="nl">
                <a:solidFill>
                  <a:schemeClr val="dk1"/>
                </a:solidFill>
                <a:highlight>
                  <a:srgbClr val="FCFCFC"/>
                </a:highlight>
              </a:rPr>
              <a:t> </a:t>
            </a:r>
            <a:r>
              <a:rPr lang="nl" err="1">
                <a:solidFill>
                  <a:schemeClr val="dk1"/>
                </a:solidFill>
                <a:highlight>
                  <a:srgbClr val="FCFCFC"/>
                </a:highlight>
              </a:rPr>
              <a:t>showed</a:t>
            </a:r>
            <a:r>
              <a:rPr lang="nl">
                <a:solidFill>
                  <a:schemeClr val="dk1"/>
                </a:solidFill>
                <a:highlight>
                  <a:srgbClr val="FCFCFC"/>
                </a:highlight>
              </a:rPr>
              <a:t> </a:t>
            </a:r>
            <a:r>
              <a:rPr lang="nl" err="1">
                <a:solidFill>
                  <a:schemeClr val="dk1"/>
                </a:solidFill>
                <a:highlight>
                  <a:srgbClr val="FCFCFC"/>
                </a:highlight>
              </a:rPr>
              <a:t>that</a:t>
            </a:r>
            <a:r>
              <a:rPr lang="nl">
                <a:solidFill>
                  <a:schemeClr val="dk1"/>
                </a:solidFill>
                <a:highlight>
                  <a:srgbClr val="FCFCFC"/>
                </a:highlight>
              </a:rPr>
              <a:t> most of </a:t>
            </a:r>
            <a:r>
              <a:rPr lang="nl" err="1">
                <a:solidFill>
                  <a:schemeClr val="dk1"/>
                </a:solidFill>
                <a:highlight>
                  <a:srgbClr val="FCFCFC"/>
                </a:highlight>
              </a:rPr>
              <a:t>the</a:t>
            </a:r>
            <a:r>
              <a:rPr lang="nl">
                <a:solidFill>
                  <a:schemeClr val="dk1"/>
                </a:solidFill>
                <a:highlight>
                  <a:srgbClr val="FCFCFC"/>
                </a:highlight>
              </a:rPr>
              <a:t> </a:t>
            </a:r>
            <a:r>
              <a:rPr lang="nl" err="1">
                <a:solidFill>
                  <a:schemeClr val="dk1"/>
                </a:solidFill>
                <a:highlight>
                  <a:srgbClr val="FCFCFC"/>
                </a:highlight>
              </a:rPr>
              <a:t>harvesting</a:t>
            </a:r>
            <a:r>
              <a:rPr lang="nl">
                <a:solidFill>
                  <a:schemeClr val="dk1"/>
                </a:solidFill>
                <a:highlight>
                  <a:srgbClr val="FCFCFC"/>
                </a:highlight>
              </a:rPr>
              <a:t> is </a:t>
            </a:r>
            <a:r>
              <a:rPr lang="nl" err="1">
                <a:solidFill>
                  <a:schemeClr val="dk1"/>
                </a:solidFill>
                <a:highlight>
                  <a:srgbClr val="FCFCFC"/>
                </a:highlight>
              </a:rPr>
              <a:t>executed</a:t>
            </a:r>
            <a:r>
              <a:rPr lang="nl">
                <a:solidFill>
                  <a:schemeClr val="dk1"/>
                </a:solidFill>
                <a:highlight>
                  <a:srgbClr val="FCFCFC"/>
                </a:highlight>
              </a:rPr>
              <a:t> </a:t>
            </a:r>
            <a:r>
              <a:rPr lang="nl" err="1">
                <a:solidFill>
                  <a:schemeClr val="dk1"/>
                </a:solidFill>
                <a:highlight>
                  <a:srgbClr val="FCFCFC"/>
                </a:highlight>
              </a:rPr>
              <a:t>by</a:t>
            </a:r>
            <a:r>
              <a:rPr lang="nl">
                <a:solidFill>
                  <a:schemeClr val="dk1"/>
                </a:solidFill>
                <a:highlight>
                  <a:srgbClr val="FCFCFC"/>
                </a:highlight>
              </a:rPr>
              <a:t> means of open source tools </a:t>
            </a:r>
            <a:r>
              <a:rPr lang="nl" err="1">
                <a:solidFill>
                  <a:schemeClr val="dk1"/>
                </a:solidFill>
                <a:highlight>
                  <a:srgbClr val="FCFCFC"/>
                </a:highlight>
              </a:rPr>
              <a:t>with</a:t>
            </a:r>
            <a:r>
              <a:rPr lang="nl">
                <a:solidFill>
                  <a:schemeClr val="dk1"/>
                </a:solidFill>
                <a:highlight>
                  <a:srgbClr val="FCFCFC"/>
                </a:highlight>
              </a:rPr>
              <a:t> a focus on </a:t>
            </a:r>
            <a:r>
              <a:rPr lang="nl" err="1">
                <a:solidFill>
                  <a:schemeClr val="dk1"/>
                </a:solidFill>
                <a:highlight>
                  <a:srgbClr val="FCFCFC"/>
                </a:highlight>
              </a:rPr>
              <a:t>capturing</a:t>
            </a:r>
            <a:r>
              <a:rPr lang="nl">
                <a:solidFill>
                  <a:schemeClr val="dk1"/>
                </a:solidFill>
                <a:highlight>
                  <a:srgbClr val="FCFCFC"/>
                </a:highlight>
              </a:rPr>
              <a:t> </a:t>
            </a:r>
            <a:r>
              <a:rPr lang="nl" err="1">
                <a:solidFill>
                  <a:schemeClr val="dk1"/>
                </a:solidFill>
                <a:highlight>
                  <a:srgbClr val="FCFCFC"/>
                </a:highlight>
              </a:rPr>
              <a:t>the</a:t>
            </a:r>
            <a:r>
              <a:rPr lang="nl">
                <a:solidFill>
                  <a:schemeClr val="dk1"/>
                </a:solidFill>
                <a:highlight>
                  <a:srgbClr val="FCFCFC"/>
                </a:highlight>
              </a:rPr>
              <a:t> look </a:t>
            </a:r>
            <a:r>
              <a:rPr lang="nl" err="1">
                <a:solidFill>
                  <a:schemeClr val="dk1"/>
                </a:solidFill>
                <a:highlight>
                  <a:srgbClr val="FCFCFC"/>
                </a:highlight>
              </a:rPr>
              <a:t>and</a:t>
            </a:r>
            <a:r>
              <a:rPr lang="nl">
                <a:solidFill>
                  <a:schemeClr val="dk1"/>
                </a:solidFill>
                <a:highlight>
                  <a:srgbClr val="FCFCFC"/>
                </a:highlight>
              </a:rPr>
              <a:t> feel of </a:t>
            </a:r>
            <a:r>
              <a:rPr lang="nl" err="1">
                <a:solidFill>
                  <a:schemeClr val="dk1"/>
                </a:solidFill>
                <a:highlight>
                  <a:srgbClr val="FCFCFC"/>
                </a:highlight>
              </a:rPr>
              <a:t>an</a:t>
            </a:r>
            <a:r>
              <a:rPr lang="nl">
                <a:solidFill>
                  <a:schemeClr val="dk1"/>
                </a:solidFill>
                <a:highlight>
                  <a:srgbClr val="FCFCFC"/>
                </a:highlight>
              </a:rPr>
              <a:t> account.</a:t>
            </a:r>
            <a:endParaRPr>
              <a:solidFill>
                <a:schemeClr val="dk1"/>
              </a:solidFill>
              <a:highlight>
                <a:srgbClr val="FCFCFC"/>
              </a:highlight>
            </a:endParaRPr>
          </a:p>
          <a:p>
            <a:pPr marL="0" lvl="0" indent="0" algn="l" rtl="0">
              <a:spcBef>
                <a:spcPts val="1200"/>
              </a:spcBef>
              <a:spcAft>
                <a:spcPts val="0"/>
              </a:spcAft>
              <a:buNone/>
            </a:pPr>
            <a:endParaRPr/>
          </a:p>
        </p:txBody>
      </p:sp>
    </p:spTree>
    <p:extLst>
      <p:ext uri="{BB962C8B-B14F-4D97-AF65-F5344CB8AC3E}">
        <p14:creationId xmlns:p14="http://schemas.microsoft.com/office/powerpoint/2010/main" val="3469073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3a302871f0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3a302871f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1200"/>
              </a:spcBef>
              <a:spcAft>
                <a:spcPts val="0"/>
              </a:spcAft>
              <a:buNone/>
            </a:pPr>
            <a:r>
              <a:rPr lang="nl">
                <a:solidFill>
                  <a:schemeClr val="dk1"/>
                </a:solidFill>
              </a:rPr>
              <a:t>For the selection of the BESOCIAL corpus we first started with reviewing how this step was tackled in Belgium and internationally. Overall, we can conclude that the choices and different steps taken in the social media archiving process are resource-dependent.</a:t>
            </a:r>
            <a:endParaRPr>
              <a:solidFill>
                <a:schemeClr val="dk1"/>
              </a:solidFill>
            </a:endParaRPr>
          </a:p>
          <a:p>
            <a:pPr marL="457200" lvl="0" indent="-285750" algn="just" rtl="0">
              <a:lnSpc>
                <a:spcPct val="115000"/>
              </a:lnSpc>
              <a:spcBef>
                <a:spcPts val="1200"/>
              </a:spcBef>
              <a:spcAft>
                <a:spcPts val="0"/>
              </a:spcAft>
              <a:buClr>
                <a:schemeClr val="dk1"/>
              </a:buClr>
              <a:buSzPts val="900"/>
              <a:buFont typeface="League Spartan"/>
              <a:buChar char="-"/>
            </a:pPr>
            <a:r>
              <a:rPr lang="nl" sz="1200">
                <a:solidFill>
                  <a:schemeClr val="dk1"/>
                </a:solidFill>
                <a:latin typeface="League Spartan"/>
                <a:ea typeface="League Spartan"/>
                <a:cs typeface="League Spartan"/>
                <a:sym typeface="League Spartan"/>
              </a:rPr>
              <a:t>time to explore SMA next to the ongoing tasks within cultural institutions</a:t>
            </a:r>
            <a:endParaRPr sz="1200">
              <a:solidFill>
                <a:schemeClr val="dk1"/>
              </a:solidFill>
              <a:latin typeface="League Spartan"/>
              <a:ea typeface="League Spartan"/>
              <a:cs typeface="League Spartan"/>
              <a:sym typeface="League Spartan"/>
            </a:endParaRPr>
          </a:p>
          <a:p>
            <a:pPr marL="457200" lvl="0" indent="-285750" algn="just" rtl="0">
              <a:lnSpc>
                <a:spcPct val="115000"/>
              </a:lnSpc>
              <a:spcBef>
                <a:spcPts val="0"/>
              </a:spcBef>
              <a:spcAft>
                <a:spcPts val="0"/>
              </a:spcAft>
              <a:buClr>
                <a:schemeClr val="dk1"/>
              </a:buClr>
              <a:buSzPts val="900"/>
              <a:buFont typeface="League Spartan"/>
              <a:buChar char="-"/>
            </a:pPr>
            <a:r>
              <a:rPr lang="nl" sz="1200">
                <a:solidFill>
                  <a:schemeClr val="dk1"/>
                </a:solidFill>
                <a:latin typeface="League Spartan"/>
                <a:ea typeface="League Spartan"/>
                <a:cs typeface="League Spartan"/>
                <a:sym typeface="League Spartan"/>
              </a:rPr>
              <a:t>(technical) in-house knowledge </a:t>
            </a:r>
            <a:endParaRPr sz="1200">
              <a:solidFill>
                <a:schemeClr val="dk1"/>
              </a:solidFill>
              <a:latin typeface="League Spartan"/>
              <a:ea typeface="League Spartan"/>
              <a:cs typeface="League Spartan"/>
              <a:sym typeface="League Spartan"/>
            </a:endParaRPr>
          </a:p>
          <a:p>
            <a:pPr marL="457200" lvl="0" indent="-285750" algn="just" rtl="0">
              <a:lnSpc>
                <a:spcPct val="115000"/>
              </a:lnSpc>
              <a:spcBef>
                <a:spcPts val="0"/>
              </a:spcBef>
              <a:spcAft>
                <a:spcPts val="0"/>
              </a:spcAft>
              <a:buClr>
                <a:schemeClr val="dk1"/>
              </a:buClr>
              <a:buSzPts val="900"/>
              <a:buFont typeface="League Spartan"/>
              <a:buChar char="-"/>
            </a:pPr>
            <a:r>
              <a:rPr lang="nl" sz="1200">
                <a:solidFill>
                  <a:schemeClr val="dk1"/>
                </a:solidFill>
                <a:latin typeface="League Spartan"/>
                <a:ea typeface="League Spartan"/>
                <a:cs typeface="League Spartan"/>
                <a:sym typeface="League Spartan"/>
              </a:rPr>
              <a:t>limited financial resources to, for example, switch to commercial tools and thereby gaining time.</a:t>
            </a:r>
            <a:endParaRPr sz="1200">
              <a:solidFill>
                <a:schemeClr val="dk1"/>
              </a:solidFill>
              <a:latin typeface="League Spartan"/>
              <a:ea typeface="League Spartan"/>
              <a:cs typeface="League Spartan"/>
              <a:sym typeface="League Spartan"/>
            </a:endParaRPr>
          </a:p>
          <a:p>
            <a:pPr marL="457200" lvl="0" indent="-285750" algn="just" rtl="0">
              <a:lnSpc>
                <a:spcPct val="115000"/>
              </a:lnSpc>
              <a:spcBef>
                <a:spcPts val="0"/>
              </a:spcBef>
              <a:spcAft>
                <a:spcPts val="0"/>
              </a:spcAft>
              <a:buClr>
                <a:schemeClr val="dk1"/>
              </a:buClr>
              <a:buSzPts val="900"/>
              <a:buFont typeface="League Spartan"/>
              <a:buChar char="-"/>
            </a:pPr>
            <a:r>
              <a:rPr lang="nl" sz="1200">
                <a:solidFill>
                  <a:schemeClr val="dk1"/>
                </a:solidFill>
                <a:latin typeface="League Spartan"/>
                <a:ea typeface="League Spartan"/>
                <a:cs typeface="League Spartan"/>
                <a:sym typeface="League Spartan"/>
              </a:rPr>
              <a:t>Legal framework also plays an important role in SMA processes. When it comes to legal considerations that constitute obstacles to the evolution of the digital society, we can say that this evolution has happened at such a fast pace that it has been difficult for the law to keep up with the latest developments. </a:t>
            </a:r>
            <a:endParaRPr sz="600">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719424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latin typeface="Calibri"/>
                <a:cs typeface="Calibri"/>
              </a:rPr>
              <a:t>20 min break</a:t>
            </a:r>
          </a:p>
          <a:p>
            <a:pPr>
              <a:buNone/>
            </a:pPr>
            <a:endParaRPr lang="en-US">
              <a:latin typeface="Calibri"/>
              <a:cs typeface="Calibri"/>
            </a:endParaRPr>
          </a:p>
        </p:txBody>
      </p:sp>
    </p:spTree>
    <p:extLst>
      <p:ext uri="{BB962C8B-B14F-4D97-AF65-F5344CB8AC3E}">
        <p14:creationId xmlns:p14="http://schemas.microsoft.com/office/powerpoint/2010/main" val="3508699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indent="0">
              <a:buNone/>
            </a:pPr>
            <a:r>
              <a:rPr lang="en-US"/>
              <a:t>The importance of web and social media archiving is gaining recognition. Efforts are being made to enhance archiving methods, streamline the overall process, and create more collections for public access.</a:t>
            </a:r>
          </a:p>
        </p:txBody>
      </p:sp>
    </p:spTree>
    <p:extLst>
      <p:ext uri="{BB962C8B-B14F-4D97-AF65-F5344CB8AC3E}">
        <p14:creationId xmlns:p14="http://schemas.microsoft.com/office/powerpoint/2010/main" val="2585311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t>Due to legal restrictions and copyright considerations, many archives can only be accessed through the website. However, steps are being taken to improve their public accessibility and variety. These include making the public website freely accessible, enhancing the search function with specific public features, and displaying metadata. </a:t>
            </a:r>
          </a:p>
        </p:txBody>
      </p:sp>
    </p:spTree>
    <p:extLst>
      <p:ext uri="{BB962C8B-B14F-4D97-AF65-F5344CB8AC3E}">
        <p14:creationId xmlns:p14="http://schemas.microsoft.com/office/powerpoint/2010/main" val="3398026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3a302871f0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3a302871f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1200"/>
              </a:spcBef>
              <a:spcAft>
                <a:spcPts val="0"/>
              </a:spcAft>
              <a:buNone/>
            </a:pPr>
            <a:endParaRPr lang="nl">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7116401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294040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extLst>
      <p:ext uri="{BB962C8B-B14F-4D97-AF65-F5344CB8AC3E}">
        <p14:creationId xmlns:p14="http://schemas.microsoft.com/office/powerpoint/2010/main" val="789335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extLst>
      <p:ext uri="{BB962C8B-B14F-4D97-AF65-F5344CB8AC3E}">
        <p14:creationId xmlns:p14="http://schemas.microsoft.com/office/powerpoint/2010/main" val="2699868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extLst>
      <p:ext uri="{BB962C8B-B14F-4D97-AF65-F5344CB8AC3E}">
        <p14:creationId xmlns:p14="http://schemas.microsoft.com/office/powerpoint/2010/main" val="2301420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df2ddd6a4f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g2df2ddd6a4f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 name="Google Shape;8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extLst>
      <p:ext uri="{BB962C8B-B14F-4D97-AF65-F5344CB8AC3E}">
        <p14:creationId xmlns:p14="http://schemas.microsoft.com/office/powerpoint/2010/main" val="1035867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b="1" i="1"/>
              <a:t>How can we gain insights and understand the needs and requirements of researchers for access and use of born-digital archived (social media) content?</a:t>
            </a:r>
            <a:endParaRPr lang="en-US"/>
          </a:p>
        </p:txBody>
      </p:sp>
    </p:spTree>
    <p:extLst>
      <p:ext uri="{BB962C8B-B14F-4D97-AF65-F5344CB8AC3E}">
        <p14:creationId xmlns:p14="http://schemas.microsoft.com/office/powerpoint/2010/main" val="1063931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BE"/>
              <a:t>Let’s do the introduction first</a:t>
            </a:r>
            <a:endParaRPr/>
          </a:p>
        </p:txBody>
      </p:sp>
    </p:spTree>
    <p:extLst>
      <p:ext uri="{BB962C8B-B14F-4D97-AF65-F5344CB8AC3E}">
        <p14:creationId xmlns:p14="http://schemas.microsoft.com/office/powerpoint/2010/main" val="648799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B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gif"/><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3.xml"/><Relationship Id="rId4" Type="http://schemas.openxmlformats.org/officeDocument/2006/relationships/hyperlink" Target="https://hal-bnf.archives-ouvertes.fr/hal-01739730/docume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www.archives.gov/digitalstrategy/personas" TargetMode="External"/><Relationship Id="rId1" Type="http://schemas.openxmlformats.org/officeDocument/2006/relationships/slideLayout" Target="../slideLayouts/slideLayout3.xml"/><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hyperlink" Target="https://bit.ly/dashboardPROMISEBESOCIAL" TargetMode="Externa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www.bing.com/aclick?ld=e88AlTPa6O46gAp7TiPMamJzVUCUx3bQ0gyxyhz7FzabDwYGANOwMI8LW60bFMhJpJhH_p-zjeorTbURogW70VD7KWdqheXTdfP4CILdrrUCLYPTNl-pyavwyfLErHazrdQVxbWBNBeaD8zoA2NBB3bjYpRSXUAEMI-VNiAg8oolEp0Fm6&amp;u=aHR0cHMlM2ElMmYlMmZ3d3cuYXZlcG9pbnQuY29tJTJmc29sdXRpb25zJTJmcmVjb3Jkcy1pbmZvcm1hdGlvbi1tYW5hZ2VtZW50JTNmdXRtX3NvdXJjZSUzZGJpbmclMjZ1dG1fbWVkaXVtJTNkY3BjJTI2dXRtX2NvbnRlbnQlM2RzZWFyY2glMjZ1dG1fY2FtcGFpZ24lM2RCRU5FTk9SRF9nb29nbGVfc2VhcmNoLWVuZ2FnZW1lbnRfY29udmVyc2lvbnNfcHJvZHVjdC1yZWNvcmQtbWFuYWdlbWVudF9lbmQtdXNlcl9wcm9kdWN0X3JlY29yZHMtaW5mb3JtYXRpb24tbWFuYWdlbWVudC0wODAxMjAyNF9DTVAtMTEwMjctTTRQNE4lMjZ1dG1fdGVybSUzZGluZm9ybWF0aW9uJTI1MjBtYW5hZ2VtZW50JTI2bXNjbGtpZCUzZDg0NzdkOWUwZjU4ZTFjZTYzMmM5YmZiODAyM2E1Mjgy&amp;rlid=8477d9e0f58e1ce632c9bfb8023a5282"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hyperlink" Target="https://netpreserve.org/projects/collaborative-collections/" TargetMode="External"/><Relationship Id="rId3" Type="http://schemas.openxmlformats.org/officeDocument/2006/relationships/hyperlink" Target="https://tweetsets.library.gwu.edu/datasets" TargetMode="External"/><Relationship Id="rId7" Type="http://schemas.openxmlformats.org/officeDocument/2006/relationships/hyperlink" Target="http://data.webarchive.org.uk/opendata/ukwa.ds.2/#issues"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hyperlink" Target="https://www.webarchive.lu/covid-19/" TargetMode="External"/><Relationship Id="rId11" Type="http://schemas.openxmlformats.org/officeDocument/2006/relationships/hyperlink" Target="https://vefsafn.is/en/" TargetMode="External"/><Relationship Id="rId5" Type="http://schemas.openxmlformats.org/officeDocument/2006/relationships/hyperlink" Target="http://www.nationalarchives.gov.uk/webarchive/" TargetMode="External"/><Relationship Id="rId10" Type="http://schemas.openxmlformats.org/officeDocument/2006/relationships/hyperlink" Target="https://www.loc.gov/web-archives/collections/" TargetMode="External"/><Relationship Id="rId4" Type="http://schemas.openxmlformats.org/officeDocument/2006/relationships/hyperlink" Target="http://webadmin.oszk.hu/solrwayback/" TargetMode="External"/><Relationship Id="rId9" Type="http://schemas.openxmlformats.org/officeDocument/2006/relationships/hyperlink" Target="https://arquivo.pt/"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5.xml"/><Relationship Id="rId6" Type="http://schemas.openxmlformats.org/officeDocument/2006/relationships/hyperlink" Target="https://arquivo.pt" TargetMode="External"/><Relationship Id="rId5" Type="http://schemas.openxmlformats.org/officeDocument/2006/relationships/image" Target="../media/image53.png"/><Relationship Id="rId4" Type="http://schemas.openxmlformats.org/officeDocument/2006/relationships/image" Target="../media/image52.png"/></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hyperlink" Target="http://www.nationalarchives.gov.uk/webarchive/" TargetMode="External"/><Relationship Id="rId1" Type="http://schemas.openxmlformats.org/officeDocument/2006/relationships/slideLayout" Target="../slideLayouts/slideLayout5.xml"/><Relationship Id="rId5" Type="http://schemas.openxmlformats.org/officeDocument/2006/relationships/image" Target="../media/image56.png"/><Relationship Id="rId4" Type="http://schemas.openxmlformats.org/officeDocument/2006/relationships/image" Target="../media/image55.png"/></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xml"/><Relationship Id="rId4" Type="http://schemas.openxmlformats.org/officeDocument/2006/relationships/hyperlink" Target="https://webadmin.oszk.hu/solrwayback/"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s://vefsafn.is/en/"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hyperlink" Target="https://arquivo.pt" TargetMode="External"/><Relationship Id="rId1" Type="http://schemas.openxmlformats.org/officeDocument/2006/relationships/slideLayout" Target="../slideLayouts/slideLayout5.xml"/><Relationship Id="rId5" Type="http://schemas.openxmlformats.org/officeDocument/2006/relationships/image" Target="../media/image62.png"/><Relationship Id="rId4" Type="http://schemas.openxmlformats.org/officeDocument/2006/relationships/image" Target="../media/image61.png"/></Relationships>
</file>

<file path=ppt/slides/_rels/slide5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https://vefsafn.is/en/" TargetMode="External"/><Relationship Id="rId1" Type="http://schemas.openxmlformats.org/officeDocument/2006/relationships/slideLayout" Target="../slideLayouts/slideLayout5.xml"/><Relationship Id="rId4" Type="http://schemas.openxmlformats.org/officeDocument/2006/relationships/image" Target="../media/image64.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hyperlink" Target="https://bit.ly/dhbeneluxsurvey"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www.kbr.be/en/projects/besocial/" TargetMode="External"/><Relationship Id="rId2" Type="http://schemas.openxmlformats.org/officeDocument/2006/relationships/hyperlink" Target="https://www.kbr.be/en/projects/belgicaweb/" TargetMode="External"/><Relationship Id="rId1" Type="http://schemas.openxmlformats.org/officeDocument/2006/relationships/slideLayout" Target="../slideLayouts/slideLayout3.xml"/><Relationship Id="rId4" Type="http://schemas.openxmlformats.org/officeDocument/2006/relationships/hyperlink" Target="https://www.kbr.be/en/projects/promise-project/"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3"/>
          <p:cNvSpPr txBox="1">
            <a:spLocks noGrp="1"/>
          </p:cNvSpPr>
          <p:nvPr>
            <p:ph type="ctrTitle"/>
          </p:nvPr>
        </p:nvSpPr>
        <p:spPr>
          <a:xfrm>
            <a:off x="311700" y="744575"/>
            <a:ext cx="8520600" cy="12057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1200"/>
              </a:spcAft>
              <a:buClr>
                <a:schemeClr val="dk1"/>
              </a:buClr>
              <a:buSzPts val="1100"/>
              <a:buFont typeface="Arial"/>
              <a:buNone/>
            </a:pPr>
            <a:r>
              <a:rPr lang="en-BE" sz="2500" b="1">
                <a:latin typeface="Montserrat"/>
                <a:ea typeface="Montserrat"/>
                <a:cs typeface="Montserrat"/>
                <a:sym typeface="Montserrat"/>
              </a:rPr>
              <a:t>Opening up Born-digital Data for Researchers</a:t>
            </a:r>
            <a:endParaRPr sz="5700" b="1">
              <a:latin typeface="League Spartan"/>
              <a:ea typeface="League Spartan"/>
              <a:cs typeface="League Spartan"/>
              <a:sym typeface="League Spartan"/>
            </a:endParaRPr>
          </a:p>
        </p:txBody>
      </p:sp>
      <p:sp>
        <p:nvSpPr>
          <p:cNvPr id="56" name="Google Shape;56;p13"/>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endParaRPr/>
          </a:p>
        </p:txBody>
      </p:sp>
      <p:sp>
        <p:nvSpPr>
          <p:cNvPr id="57" name="Google Shape;57;p13"/>
          <p:cNvSpPr/>
          <p:nvPr/>
        </p:nvSpPr>
        <p:spPr>
          <a:xfrm>
            <a:off x="4188000" y="1950275"/>
            <a:ext cx="768000" cy="729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8" name="Google Shape;58;p13"/>
          <p:cNvPicPr preferRelativeResize="0"/>
          <p:nvPr/>
        </p:nvPicPr>
        <p:blipFill rotWithShape="1">
          <a:blip r:embed="rId3">
            <a:alphaModFix/>
          </a:blip>
          <a:srcRect/>
          <a:stretch/>
        </p:blipFill>
        <p:spPr>
          <a:xfrm>
            <a:off x="2738260" y="2056909"/>
            <a:ext cx="3850649" cy="5448226"/>
          </a:xfrm>
          <a:prstGeom prst="rect">
            <a:avLst/>
          </a:prstGeom>
          <a:noFill/>
          <a:ln>
            <a:noFill/>
          </a:ln>
        </p:spPr>
      </p:pic>
      <p:sp>
        <p:nvSpPr>
          <p:cNvPr id="59" name="Google Shape;59;p13"/>
          <p:cNvSpPr txBox="1">
            <a:spLocks noGrp="1"/>
          </p:cNvSpPr>
          <p:nvPr>
            <p:ph type="ctrTitle"/>
          </p:nvPr>
        </p:nvSpPr>
        <p:spPr>
          <a:xfrm>
            <a:off x="6442900" y="4436575"/>
            <a:ext cx="2340000" cy="396000"/>
          </a:xfrm>
          <a:prstGeom prst="rect">
            <a:avLst/>
          </a:prstGeom>
          <a:noFill/>
          <a:ln>
            <a:noFill/>
          </a:ln>
        </p:spPr>
        <p:txBody>
          <a:bodyPr spcFirstLastPara="1" wrap="square" lIns="91425" tIns="91425" rIns="91425" bIns="91425" anchor="b" anchorCtr="0">
            <a:noAutofit/>
          </a:bodyPr>
          <a:lstStyle/>
          <a:p>
            <a:pPr algn="r">
              <a:buSzPts val="990"/>
            </a:pPr>
            <a:r>
              <a:rPr lang="en-BE" sz="1200" b="1">
                <a:latin typeface="League Spartan"/>
                <a:ea typeface="League Spartan"/>
                <a:cs typeface="League Spartan"/>
                <a:sym typeface="League Spartan"/>
              </a:rPr>
              <a:t>4th of June 2024</a:t>
            </a:r>
            <a:endParaRPr sz="1200" b="1">
              <a:latin typeface="League Spartan"/>
              <a:ea typeface="League Spartan"/>
              <a:cs typeface="League Spartan"/>
              <a:sym typeface="League Spartan"/>
            </a:endParaRPr>
          </a:p>
          <a:p>
            <a:pPr algn="r">
              <a:buSzPts val="990"/>
            </a:pPr>
            <a:r>
              <a:rPr lang="en-BE" sz="1200">
                <a:latin typeface="League Spartan"/>
                <a:ea typeface="League Spartan"/>
                <a:cs typeface="League Spartan"/>
                <a:sym typeface="League Spartan"/>
              </a:rPr>
              <a:t>DH Benelux workshop</a:t>
            </a:r>
            <a:br>
              <a:rPr lang="en-BE" sz="1200">
                <a:latin typeface="League Spartan"/>
                <a:ea typeface="League Spartan"/>
                <a:cs typeface="League Spartan"/>
                <a:sym typeface="League Spartan"/>
              </a:rPr>
            </a:br>
            <a:r>
              <a:rPr lang="en-BE" sz="1200">
                <a:latin typeface="League Spartan"/>
                <a:ea typeface="League Spartan"/>
                <a:cs typeface="League Spartan"/>
                <a:sym typeface="League Spartan"/>
              </a:rPr>
              <a:t>Leuven, Belgium</a:t>
            </a:r>
            <a:endParaRPr sz="1200">
              <a:latin typeface="League Spartan"/>
              <a:ea typeface="League Spartan"/>
              <a:cs typeface="League Spartan"/>
              <a:sym typeface="League Spartan"/>
            </a:endParaRPr>
          </a:p>
        </p:txBody>
      </p:sp>
      <p:sp>
        <p:nvSpPr>
          <p:cNvPr id="60" name="Google Shape;60;p13"/>
          <p:cNvSpPr txBox="1">
            <a:spLocks noGrp="1"/>
          </p:cNvSpPr>
          <p:nvPr>
            <p:ph type="ctrTitle"/>
          </p:nvPr>
        </p:nvSpPr>
        <p:spPr>
          <a:xfrm>
            <a:off x="285445" y="3793325"/>
            <a:ext cx="2980200" cy="1039200"/>
          </a:xfrm>
          <a:prstGeom prst="rect">
            <a:avLst/>
          </a:prstGeom>
          <a:noFill/>
          <a:ln>
            <a:noFill/>
          </a:ln>
        </p:spPr>
        <p:txBody>
          <a:bodyPr spcFirstLastPara="1" wrap="square" lIns="91425" tIns="91425" rIns="91425" bIns="91425" anchor="b" anchorCtr="0">
            <a:noAutofit/>
          </a:bodyPr>
          <a:lstStyle/>
          <a:p>
            <a:pPr algn="l">
              <a:buSzPts val="990"/>
            </a:pPr>
            <a:r>
              <a:rPr lang="en-BE" sz="1100" b="1">
                <a:latin typeface="League Spartan"/>
                <a:ea typeface="League Spartan"/>
                <a:cs typeface="League Spartan"/>
                <a:sym typeface="League Spartan"/>
              </a:rPr>
              <a:t>Friedel </a:t>
            </a:r>
            <a:r>
              <a:rPr lang="en-BE" sz="1100" b="1" err="1">
                <a:latin typeface="League Spartan"/>
                <a:ea typeface="League Spartan"/>
                <a:cs typeface="League Spartan"/>
                <a:sym typeface="League Spartan"/>
              </a:rPr>
              <a:t>Geeraert</a:t>
            </a:r>
            <a:r>
              <a:rPr lang="en-BE" sz="1100">
                <a:latin typeface="League Spartan"/>
                <a:ea typeface="League Spartan"/>
                <a:cs typeface="League Spartan"/>
                <a:sym typeface="League Spartan"/>
              </a:rPr>
              <a:t> | KBR</a:t>
            </a:r>
            <a:br>
              <a:rPr lang="en-BE" sz="1100">
                <a:latin typeface="League Spartan"/>
                <a:ea typeface="League Spartan"/>
                <a:cs typeface="League Spartan"/>
              </a:rPr>
            </a:br>
            <a:r>
              <a:rPr lang="en-BE" sz="1100" b="1">
                <a:latin typeface="League Spartan"/>
                <a:ea typeface="League Spartan"/>
                <a:cs typeface="League Spartan"/>
              </a:rPr>
              <a:t>Christina </a:t>
            </a:r>
            <a:r>
              <a:rPr lang="en-BE" sz="1100" b="1" err="1">
                <a:latin typeface="League Spartan"/>
                <a:ea typeface="League Spartan"/>
                <a:cs typeface="League Spartan"/>
              </a:rPr>
              <a:t>Vandendyck</a:t>
            </a:r>
            <a:r>
              <a:rPr lang="en-US" sz="1100">
                <a:latin typeface="League Spartan"/>
                <a:ea typeface="League Spartan"/>
              </a:rPr>
              <a:t> | </a:t>
            </a:r>
            <a:r>
              <a:rPr lang="en-BE" sz="1100">
                <a:latin typeface="League Spartan"/>
                <a:ea typeface="League Spartan"/>
                <a:cs typeface="League Spartan"/>
              </a:rPr>
              <a:t>KBR</a:t>
            </a:r>
            <a:endParaRPr lang="en-US" sz="1100">
              <a:latin typeface="League Spartan"/>
              <a:ea typeface="League Spartan"/>
              <a:cs typeface="League Spartan"/>
            </a:endParaRPr>
          </a:p>
          <a:p>
            <a:pPr algn="l">
              <a:buSzPts val="990"/>
            </a:pPr>
            <a:r>
              <a:rPr lang="en-BE" sz="1100" b="1">
                <a:latin typeface="League Spartan"/>
                <a:ea typeface="League Spartan"/>
                <a:cs typeface="League Spartan"/>
                <a:sym typeface="League Spartan"/>
              </a:rPr>
              <a:t>Peter </a:t>
            </a:r>
            <a:r>
              <a:rPr lang="en-BE" sz="1100" b="1" err="1">
                <a:latin typeface="League Spartan"/>
                <a:ea typeface="League Spartan"/>
                <a:cs typeface="League Spartan"/>
                <a:sym typeface="League Spartan"/>
              </a:rPr>
              <a:t>Mechant</a:t>
            </a:r>
            <a:r>
              <a:rPr lang="en-US" sz="1100">
                <a:latin typeface="League Spartan"/>
                <a:ea typeface="League Spartan"/>
                <a:sym typeface="League Spartan"/>
              </a:rPr>
              <a:t> | </a:t>
            </a:r>
            <a:r>
              <a:rPr lang="en-US" sz="1100" err="1">
                <a:latin typeface="League Spartan"/>
                <a:ea typeface="League Spartan"/>
                <a:sym typeface="League Spartan"/>
              </a:rPr>
              <a:t>imec-mict-UGent</a:t>
            </a:r>
            <a:r>
              <a:rPr lang="en-BE" sz="1100">
                <a:latin typeface="League Spartan"/>
                <a:ea typeface="League Spartan"/>
                <a:cs typeface="League Spartan"/>
                <a:sym typeface="League Spartan"/>
              </a:rPr>
              <a:t> </a:t>
            </a:r>
            <a:br>
              <a:rPr lang="en-US" sz="1100">
                <a:latin typeface="League Spartan"/>
                <a:ea typeface="League Spartan"/>
              </a:rPr>
            </a:br>
            <a:r>
              <a:rPr lang="en-BE" sz="1100" b="1">
                <a:latin typeface="League Spartan"/>
                <a:ea typeface="League Spartan"/>
                <a:cs typeface="League Spartan"/>
                <a:sym typeface="League Spartan"/>
              </a:rPr>
              <a:t>Eveline </a:t>
            </a:r>
            <a:r>
              <a:rPr lang="en-BE" sz="1100" b="1" err="1">
                <a:latin typeface="League Spartan"/>
                <a:ea typeface="League Spartan"/>
                <a:cs typeface="League Spartan"/>
                <a:sym typeface="League Spartan"/>
              </a:rPr>
              <a:t>Vlassenroot</a:t>
            </a:r>
            <a:r>
              <a:rPr lang="en-BE" sz="1100">
                <a:latin typeface="League Spartan"/>
                <a:ea typeface="League Spartan"/>
                <a:cs typeface="League Spartan"/>
                <a:sym typeface="League Spartan"/>
              </a:rPr>
              <a:t> </a:t>
            </a:r>
            <a:r>
              <a:rPr lang="en-US" sz="1100">
                <a:latin typeface="League Spartan"/>
                <a:ea typeface="League Spartan"/>
                <a:sym typeface="League Spartan"/>
              </a:rPr>
              <a:t>| </a:t>
            </a:r>
            <a:r>
              <a:rPr lang="en-US" sz="1100" err="1">
                <a:latin typeface="League Spartan"/>
                <a:ea typeface="League Spartan"/>
                <a:sym typeface="League Spartan"/>
              </a:rPr>
              <a:t>imec-mict-UGent</a:t>
            </a:r>
            <a:br>
              <a:rPr lang="en-US" sz="1100">
                <a:latin typeface="League Spartan"/>
                <a:ea typeface="League Spartan"/>
              </a:rPr>
            </a:br>
            <a:r>
              <a:rPr lang="en-US" sz="1100" b="1">
                <a:latin typeface="League Spartan"/>
                <a:ea typeface="League Spartan"/>
                <a:sym typeface="League Spartan"/>
              </a:rPr>
              <a:t>Yu Tao</a:t>
            </a:r>
            <a:r>
              <a:rPr lang="en-US" sz="1100">
                <a:latin typeface="League Spartan"/>
                <a:ea typeface="League Spartan"/>
                <a:sym typeface="League Spartan"/>
              </a:rPr>
              <a:t> | intern </a:t>
            </a:r>
            <a:r>
              <a:rPr lang="en-US" sz="1100" err="1">
                <a:latin typeface="League Spartan"/>
                <a:ea typeface="League Spartan"/>
                <a:sym typeface="League Spartan"/>
              </a:rPr>
              <a:t>imec-mict-UGent</a:t>
            </a:r>
            <a:endParaRPr lang="en-US" sz="1100" err="1">
              <a:latin typeface="League Spartan"/>
              <a:ea typeface="League Spart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50209-2443-80DD-A9BD-2B8A1F6DC5C8}"/>
              </a:ext>
            </a:extLst>
          </p:cNvPr>
          <p:cNvSpPr>
            <a:spLocks noGrp="1"/>
          </p:cNvSpPr>
          <p:nvPr>
            <p:ph type="title"/>
          </p:nvPr>
        </p:nvSpPr>
        <p:spPr/>
        <p:txBody>
          <a:bodyPr>
            <a:normAutofit fontScale="90000"/>
          </a:bodyPr>
          <a:lstStyle/>
          <a:p>
            <a:r>
              <a:rPr lang="en-US" b="1">
                <a:latin typeface="League Spartan"/>
              </a:rPr>
              <a:t>CHALLENGE: REUSE OF EPHEMERAL DATA</a:t>
            </a:r>
          </a:p>
        </p:txBody>
      </p:sp>
      <p:pic>
        <p:nvPicPr>
          <p:cNvPr id="4" name="Picture 3" descr="A computer with a light on it&#10;&#10;Description automatically generated">
            <a:extLst>
              <a:ext uri="{FF2B5EF4-FFF2-40B4-BE49-F238E27FC236}">
                <a16:creationId xmlns:a16="http://schemas.microsoft.com/office/drawing/2014/main" id="{3369705F-D463-09D1-5137-0D596FFA4353}"/>
              </a:ext>
            </a:extLst>
          </p:cNvPr>
          <p:cNvPicPr>
            <a:picLocks noChangeAspect="1"/>
          </p:cNvPicPr>
          <p:nvPr/>
        </p:nvPicPr>
        <p:blipFill>
          <a:blip r:embed="rId2"/>
          <a:stretch>
            <a:fillRect/>
          </a:stretch>
        </p:blipFill>
        <p:spPr>
          <a:xfrm>
            <a:off x="424484" y="1476375"/>
            <a:ext cx="3486150" cy="2619375"/>
          </a:xfrm>
          <a:prstGeom prst="rect">
            <a:avLst/>
          </a:prstGeom>
        </p:spPr>
      </p:pic>
      <p:pic>
        <p:nvPicPr>
          <p:cNvPr id="5" name="Picture 4">
            <a:extLst>
              <a:ext uri="{FF2B5EF4-FFF2-40B4-BE49-F238E27FC236}">
                <a16:creationId xmlns:a16="http://schemas.microsoft.com/office/drawing/2014/main" id="{9CC88525-365C-C1B1-6350-C32DBBAC5057}"/>
              </a:ext>
            </a:extLst>
          </p:cNvPr>
          <p:cNvPicPr>
            <a:picLocks noChangeAspect="1"/>
          </p:cNvPicPr>
          <p:nvPr/>
        </p:nvPicPr>
        <p:blipFill>
          <a:blip r:embed="rId3"/>
          <a:stretch>
            <a:fillRect/>
          </a:stretch>
        </p:blipFill>
        <p:spPr>
          <a:xfrm>
            <a:off x="4866033" y="3101837"/>
            <a:ext cx="914400" cy="914400"/>
          </a:xfrm>
          <a:prstGeom prst="rect">
            <a:avLst/>
          </a:prstGeom>
        </p:spPr>
      </p:pic>
      <p:pic>
        <p:nvPicPr>
          <p:cNvPr id="6" name="Picture 5" descr="A blue bird with black background&#10;&#10;Description automatically generated">
            <a:extLst>
              <a:ext uri="{FF2B5EF4-FFF2-40B4-BE49-F238E27FC236}">
                <a16:creationId xmlns:a16="http://schemas.microsoft.com/office/drawing/2014/main" id="{93FA3B7F-26A5-A96B-2011-846525A6F52A}"/>
              </a:ext>
            </a:extLst>
          </p:cNvPr>
          <p:cNvPicPr>
            <a:picLocks noChangeAspect="1"/>
          </p:cNvPicPr>
          <p:nvPr/>
        </p:nvPicPr>
        <p:blipFill>
          <a:blip r:embed="rId4"/>
          <a:stretch>
            <a:fillRect/>
          </a:stretch>
        </p:blipFill>
        <p:spPr>
          <a:xfrm>
            <a:off x="6176756" y="2076864"/>
            <a:ext cx="571500" cy="571500"/>
          </a:xfrm>
          <a:prstGeom prst="rect">
            <a:avLst/>
          </a:prstGeom>
        </p:spPr>
      </p:pic>
      <p:pic>
        <p:nvPicPr>
          <p:cNvPr id="7" name="Picture 6" descr="A globe with a white text on it&#10;&#10;Description automatically generated">
            <a:extLst>
              <a:ext uri="{FF2B5EF4-FFF2-40B4-BE49-F238E27FC236}">
                <a16:creationId xmlns:a16="http://schemas.microsoft.com/office/drawing/2014/main" id="{DFEAE25B-8B86-0B1D-397F-800C00CB9923}"/>
              </a:ext>
            </a:extLst>
          </p:cNvPr>
          <p:cNvPicPr>
            <a:picLocks noChangeAspect="1"/>
          </p:cNvPicPr>
          <p:nvPr/>
        </p:nvPicPr>
        <p:blipFill>
          <a:blip r:embed="rId5"/>
          <a:stretch>
            <a:fillRect/>
          </a:stretch>
        </p:blipFill>
        <p:spPr>
          <a:xfrm>
            <a:off x="5549348" y="2782957"/>
            <a:ext cx="628650" cy="628650"/>
          </a:xfrm>
          <a:prstGeom prst="rect">
            <a:avLst/>
          </a:prstGeom>
        </p:spPr>
      </p:pic>
      <p:pic>
        <p:nvPicPr>
          <p:cNvPr id="8" name="Picture 7">
            <a:extLst>
              <a:ext uri="{FF2B5EF4-FFF2-40B4-BE49-F238E27FC236}">
                <a16:creationId xmlns:a16="http://schemas.microsoft.com/office/drawing/2014/main" id="{49064383-CD28-2BEF-EC0B-E792F503F257}"/>
              </a:ext>
            </a:extLst>
          </p:cNvPr>
          <p:cNvPicPr>
            <a:picLocks noChangeAspect="1"/>
          </p:cNvPicPr>
          <p:nvPr/>
        </p:nvPicPr>
        <p:blipFill>
          <a:blip r:embed="rId6"/>
          <a:stretch>
            <a:fillRect/>
          </a:stretch>
        </p:blipFill>
        <p:spPr>
          <a:xfrm>
            <a:off x="6371397" y="2528266"/>
            <a:ext cx="762000" cy="762000"/>
          </a:xfrm>
          <a:prstGeom prst="rect">
            <a:avLst/>
          </a:prstGeom>
        </p:spPr>
      </p:pic>
      <p:pic>
        <p:nvPicPr>
          <p:cNvPr id="9" name="Picture 8" descr="A blue letter f on a black background&#10;&#10;Description automatically generated">
            <a:extLst>
              <a:ext uri="{FF2B5EF4-FFF2-40B4-BE49-F238E27FC236}">
                <a16:creationId xmlns:a16="http://schemas.microsoft.com/office/drawing/2014/main" id="{0A9E05F7-02AE-5626-9C7B-D8789DCAF6E6}"/>
              </a:ext>
            </a:extLst>
          </p:cNvPr>
          <p:cNvPicPr>
            <a:picLocks noChangeAspect="1"/>
          </p:cNvPicPr>
          <p:nvPr/>
        </p:nvPicPr>
        <p:blipFill>
          <a:blip r:embed="rId7"/>
          <a:stretch>
            <a:fillRect/>
          </a:stretch>
        </p:blipFill>
        <p:spPr>
          <a:xfrm>
            <a:off x="5909642" y="3176380"/>
            <a:ext cx="762000" cy="762000"/>
          </a:xfrm>
          <a:prstGeom prst="rect">
            <a:avLst/>
          </a:prstGeom>
        </p:spPr>
      </p:pic>
      <p:pic>
        <p:nvPicPr>
          <p:cNvPr id="10" name="Picture 9" descr="A red and white play button&#10;&#10;Description automatically generated">
            <a:extLst>
              <a:ext uri="{FF2B5EF4-FFF2-40B4-BE49-F238E27FC236}">
                <a16:creationId xmlns:a16="http://schemas.microsoft.com/office/drawing/2014/main" id="{409B1DF4-9081-BBF0-5D72-9B69C15360BE}"/>
              </a:ext>
            </a:extLst>
          </p:cNvPr>
          <p:cNvPicPr>
            <a:picLocks noChangeAspect="1"/>
          </p:cNvPicPr>
          <p:nvPr/>
        </p:nvPicPr>
        <p:blipFill>
          <a:blip r:embed="rId8"/>
          <a:stretch>
            <a:fillRect/>
          </a:stretch>
        </p:blipFill>
        <p:spPr>
          <a:xfrm>
            <a:off x="5182843" y="2076864"/>
            <a:ext cx="733425" cy="733425"/>
          </a:xfrm>
          <a:prstGeom prst="rect">
            <a:avLst/>
          </a:prstGeom>
        </p:spPr>
      </p:pic>
      <p:sp>
        <p:nvSpPr>
          <p:cNvPr id="11" name="TextBox 10">
            <a:extLst>
              <a:ext uri="{FF2B5EF4-FFF2-40B4-BE49-F238E27FC236}">
                <a16:creationId xmlns:a16="http://schemas.microsoft.com/office/drawing/2014/main" id="{1344C3D6-A947-BAED-97DF-E79E446D8D32}"/>
              </a:ext>
            </a:extLst>
          </p:cNvPr>
          <p:cNvSpPr txBox="1"/>
          <p:nvPr/>
        </p:nvSpPr>
        <p:spPr>
          <a:xfrm>
            <a:off x="6372639" y="4620868"/>
            <a:ext cx="2743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br>
              <a:rPr lang="en-US"/>
            </a:br>
            <a:r>
              <a:rPr lang="en-US" sz="700">
                <a:latin typeface="Calibri"/>
                <a:ea typeface="Calibri"/>
                <a:cs typeface="Calibri"/>
              </a:rPr>
              <a:t>Gif via giphy.com</a:t>
            </a:r>
            <a:br>
              <a:rPr lang="en-US">
                <a:solidFill>
                  <a:schemeClr val="tx1"/>
                </a:solidFill>
              </a:rPr>
            </a:br>
            <a:r>
              <a:rPr lang="en-US" sz="700">
                <a:solidFill>
                  <a:schemeClr val="tx1"/>
                </a:solidFill>
                <a:latin typeface="Calibri"/>
                <a:ea typeface="Calibri"/>
                <a:cs typeface="Calibri"/>
              </a:rPr>
              <a:t>Icons made by Vectors Market &amp; Pixel Market from www.flaticon.com</a:t>
            </a:r>
            <a:endParaRPr lang="en-US">
              <a:solidFill>
                <a:schemeClr val="tx1"/>
              </a:solidFill>
            </a:endParaRPr>
          </a:p>
        </p:txBody>
      </p:sp>
    </p:spTree>
    <p:extLst>
      <p:ext uri="{BB962C8B-B14F-4D97-AF65-F5344CB8AC3E}">
        <p14:creationId xmlns:p14="http://schemas.microsoft.com/office/powerpoint/2010/main" val="2078878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50209-2443-80DD-A9BD-2B8A1F6DC5C8}"/>
              </a:ext>
            </a:extLst>
          </p:cNvPr>
          <p:cNvSpPr>
            <a:spLocks noGrp="1"/>
          </p:cNvSpPr>
          <p:nvPr>
            <p:ph type="title"/>
          </p:nvPr>
        </p:nvSpPr>
        <p:spPr/>
        <p:txBody>
          <a:bodyPr>
            <a:normAutofit fontScale="90000"/>
          </a:bodyPr>
          <a:lstStyle/>
          <a:p>
            <a:r>
              <a:rPr lang="en-US" b="1">
                <a:latin typeface="League Spartan"/>
              </a:rPr>
              <a:t>NATIONAL WEB ARCHIVES SINCE 1996...</a:t>
            </a:r>
            <a:endParaRPr lang="en-US"/>
          </a:p>
        </p:txBody>
      </p:sp>
      <p:sp>
        <p:nvSpPr>
          <p:cNvPr id="3" name="Google Shape;294;p39">
            <a:extLst>
              <a:ext uri="{FF2B5EF4-FFF2-40B4-BE49-F238E27FC236}">
                <a16:creationId xmlns:a16="http://schemas.microsoft.com/office/drawing/2014/main" id="{B81F2948-4162-0A31-A989-B6FF1BC424DA}"/>
              </a:ext>
            </a:extLst>
          </p:cNvPr>
          <p:cNvSpPr/>
          <p:nvPr/>
        </p:nvSpPr>
        <p:spPr>
          <a:xfrm>
            <a:off x="604130" y="2188548"/>
            <a:ext cx="8293200" cy="1398300"/>
          </a:xfrm>
          <a:prstGeom prst="notchedRightArrow">
            <a:avLst>
              <a:gd name="adj1" fmla="val 50000"/>
              <a:gd name="adj2" fmla="val 50000"/>
            </a:avLst>
          </a:prstGeom>
          <a:solidFill>
            <a:srgbClr val="CFDEE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 name="Google Shape;295;p39">
            <a:extLst>
              <a:ext uri="{FF2B5EF4-FFF2-40B4-BE49-F238E27FC236}">
                <a16:creationId xmlns:a16="http://schemas.microsoft.com/office/drawing/2014/main" id="{E6C1FB5B-2CFA-63AF-6270-6AF9C7B74837}"/>
              </a:ext>
            </a:extLst>
          </p:cNvPr>
          <p:cNvSpPr txBox="1"/>
          <p:nvPr/>
        </p:nvSpPr>
        <p:spPr>
          <a:xfrm>
            <a:off x="246663" y="1082424"/>
            <a:ext cx="1912500" cy="1398300"/>
          </a:xfrm>
          <a:prstGeom prst="rect">
            <a:avLst/>
          </a:prstGeom>
          <a:noFill/>
          <a:ln>
            <a:noFill/>
          </a:ln>
        </p:spPr>
        <p:txBody>
          <a:bodyPr spcFirstLastPara="1" wrap="square" lIns="113775" tIns="113775" rIns="113775" bIns="11377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1996 </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Australia: PANDORA</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UK Government web archive</a:t>
            </a:r>
            <a:endParaRPr b="0" i="0" u="none" strike="noStrike" cap="none">
              <a:solidFill>
                <a:srgbClr val="000000"/>
              </a:solidFill>
              <a:latin typeface="Calibri"/>
              <a:ea typeface="Calibri"/>
              <a:cs typeface="Calibri"/>
              <a:sym typeface="Calibri"/>
            </a:endParaRPr>
          </a:p>
        </p:txBody>
      </p:sp>
      <p:sp>
        <p:nvSpPr>
          <p:cNvPr id="13" name="Google Shape;296;p39">
            <a:extLst>
              <a:ext uri="{FF2B5EF4-FFF2-40B4-BE49-F238E27FC236}">
                <a16:creationId xmlns:a16="http://schemas.microsoft.com/office/drawing/2014/main" id="{B0B7F34A-EC13-4D13-D1AE-F2B2C22990BE}"/>
              </a:ext>
            </a:extLst>
          </p:cNvPr>
          <p:cNvSpPr/>
          <p:nvPr/>
        </p:nvSpPr>
        <p:spPr>
          <a:xfrm>
            <a:off x="1031384"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 name="Google Shape;297;p39">
            <a:extLst>
              <a:ext uri="{FF2B5EF4-FFF2-40B4-BE49-F238E27FC236}">
                <a16:creationId xmlns:a16="http://schemas.microsoft.com/office/drawing/2014/main" id="{34FBD7A3-9F3A-23B3-A057-9552A0188971}"/>
              </a:ext>
            </a:extLst>
          </p:cNvPr>
          <p:cNvSpPr txBox="1"/>
          <p:nvPr/>
        </p:nvSpPr>
        <p:spPr>
          <a:xfrm>
            <a:off x="1859447" y="3237200"/>
            <a:ext cx="1193400" cy="1398300"/>
          </a:xfrm>
          <a:prstGeom prst="rect">
            <a:avLst/>
          </a:prstGeom>
          <a:noFill/>
          <a:ln>
            <a:noFill/>
          </a:ln>
        </p:spPr>
        <p:txBody>
          <a:bodyPr spcFirstLastPara="1" wrap="square" lIns="113775" tIns="113775" rIns="113775" bIns="1137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1997</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Sweden: Kulturarw3</a:t>
            </a:r>
            <a:endParaRPr b="0" i="0" u="none" strike="noStrike" cap="none">
              <a:solidFill>
                <a:srgbClr val="000000"/>
              </a:solidFill>
              <a:latin typeface="Calibri"/>
              <a:ea typeface="Calibri"/>
              <a:cs typeface="Calibri"/>
              <a:sym typeface="Calibri"/>
            </a:endParaRPr>
          </a:p>
        </p:txBody>
      </p:sp>
      <p:sp>
        <p:nvSpPr>
          <p:cNvPr id="15" name="Google Shape;298;p39">
            <a:extLst>
              <a:ext uri="{FF2B5EF4-FFF2-40B4-BE49-F238E27FC236}">
                <a16:creationId xmlns:a16="http://schemas.microsoft.com/office/drawing/2014/main" id="{7C638AEE-8CC3-7A41-93C6-9BE79F4E1796}"/>
              </a:ext>
            </a:extLst>
          </p:cNvPr>
          <p:cNvSpPr/>
          <p:nvPr/>
        </p:nvSpPr>
        <p:spPr>
          <a:xfrm>
            <a:off x="2284653"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 name="Google Shape;299;p39">
            <a:extLst>
              <a:ext uri="{FF2B5EF4-FFF2-40B4-BE49-F238E27FC236}">
                <a16:creationId xmlns:a16="http://schemas.microsoft.com/office/drawing/2014/main" id="{2AE4932C-1C28-0ED0-52EB-D48324F0F130}"/>
              </a:ext>
            </a:extLst>
          </p:cNvPr>
          <p:cNvSpPr txBox="1"/>
          <p:nvPr/>
        </p:nvSpPr>
        <p:spPr>
          <a:xfrm>
            <a:off x="3112716" y="1139896"/>
            <a:ext cx="1193400" cy="1398300"/>
          </a:xfrm>
          <a:prstGeom prst="rect">
            <a:avLst/>
          </a:prstGeom>
          <a:noFill/>
          <a:ln>
            <a:noFill/>
          </a:ln>
        </p:spPr>
        <p:txBody>
          <a:bodyPr spcFirstLastPara="1" wrap="square" lIns="113775" tIns="113775" rIns="113775" bIns="11377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1999</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New Zealand web archive</a:t>
            </a:r>
            <a:endParaRPr/>
          </a:p>
        </p:txBody>
      </p:sp>
      <p:sp>
        <p:nvSpPr>
          <p:cNvPr id="17" name="Google Shape;300;p39">
            <a:extLst>
              <a:ext uri="{FF2B5EF4-FFF2-40B4-BE49-F238E27FC236}">
                <a16:creationId xmlns:a16="http://schemas.microsoft.com/office/drawing/2014/main" id="{A6B99520-4D96-6E1B-8193-EA06ED73D5A1}"/>
              </a:ext>
            </a:extLst>
          </p:cNvPr>
          <p:cNvSpPr/>
          <p:nvPr/>
        </p:nvSpPr>
        <p:spPr>
          <a:xfrm>
            <a:off x="3537922"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 name="Google Shape;301;p39">
            <a:extLst>
              <a:ext uri="{FF2B5EF4-FFF2-40B4-BE49-F238E27FC236}">
                <a16:creationId xmlns:a16="http://schemas.microsoft.com/office/drawing/2014/main" id="{94BBFACC-26BA-4006-3EC7-B6B6F06A5FE9}"/>
              </a:ext>
            </a:extLst>
          </p:cNvPr>
          <p:cNvSpPr txBox="1"/>
          <p:nvPr/>
        </p:nvSpPr>
        <p:spPr>
          <a:xfrm>
            <a:off x="3968723" y="3237197"/>
            <a:ext cx="1990800" cy="1398300"/>
          </a:xfrm>
          <a:prstGeom prst="rect">
            <a:avLst/>
          </a:prstGeom>
          <a:noFill/>
          <a:ln>
            <a:noFill/>
          </a:ln>
        </p:spPr>
        <p:txBody>
          <a:bodyPr spcFirstLastPara="1" wrap="square" lIns="113775" tIns="113775" rIns="113775" bIns="1137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2000</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USA: Library of Congress web archive</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Czech Republic: Webarchiv</a:t>
            </a:r>
            <a:endParaRPr b="0" i="0" u="none" strike="noStrike" cap="none">
              <a:solidFill>
                <a:srgbClr val="000000"/>
              </a:solidFill>
              <a:latin typeface="Calibri"/>
              <a:ea typeface="Calibri"/>
              <a:cs typeface="Calibri"/>
              <a:sym typeface="Calibri"/>
            </a:endParaRPr>
          </a:p>
        </p:txBody>
      </p:sp>
      <p:sp>
        <p:nvSpPr>
          <p:cNvPr id="19" name="Google Shape;302;p39">
            <a:extLst>
              <a:ext uri="{FF2B5EF4-FFF2-40B4-BE49-F238E27FC236}">
                <a16:creationId xmlns:a16="http://schemas.microsoft.com/office/drawing/2014/main" id="{3F6DE614-F995-8EE1-1F9C-2057C3E7E7B4}"/>
              </a:ext>
            </a:extLst>
          </p:cNvPr>
          <p:cNvSpPr/>
          <p:nvPr/>
        </p:nvSpPr>
        <p:spPr>
          <a:xfrm>
            <a:off x="4791190"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 name="Google Shape;303;p39">
            <a:extLst>
              <a:ext uri="{FF2B5EF4-FFF2-40B4-BE49-F238E27FC236}">
                <a16:creationId xmlns:a16="http://schemas.microsoft.com/office/drawing/2014/main" id="{01E144BD-78E1-EEA9-D8BF-F1300C9C8B6B}"/>
              </a:ext>
            </a:extLst>
          </p:cNvPr>
          <p:cNvSpPr txBox="1"/>
          <p:nvPr/>
        </p:nvSpPr>
        <p:spPr>
          <a:xfrm>
            <a:off x="5619253" y="1139896"/>
            <a:ext cx="1193400" cy="1398300"/>
          </a:xfrm>
          <a:prstGeom prst="rect">
            <a:avLst/>
          </a:prstGeom>
          <a:noFill/>
          <a:ln>
            <a:noFill/>
          </a:ln>
        </p:spPr>
        <p:txBody>
          <a:bodyPr spcFirstLastPara="1" wrap="square" lIns="113775" tIns="113775" rIns="113775" bIns="11377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2001</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Norwegian web archive</a:t>
            </a:r>
            <a:endParaRPr/>
          </a:p>
        </p:txBody>
      </p:sp>
      <p:sp>
        <p:nvSpPr>
          <p:cNvPr id="21" name="Google Shape;304;p39">
            <a:extLst>
              <a:ext uri="{FF2B5EF4-FFF2-40B4-BE49-F238E27FC236}">
                <a16:creationId xmlns:a16="http://schemas.microsoft.com/office/drawing/2014/main" id="{C67D29C2-0FC7-72B3-9566-2F0B5B7E12FE}"/>
              </a:ext>
            </a:extLst>
          </p:cNvPr>
          <p:cNvSpPr/>
          <p:nvPr/>
        </p:nvSpPr>
        <p:spPr>
          <a:xfrm>
            <a:off x="6044459"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2" name="Google Shape;305;p39">
            <a:extLst>
              <a:ext uri="{FF2B5EF4-FFF2-40B4-BE49-F238E27FC236}">
                <a16:creationId xmlns:a16="http://schemas.microsoft.com/office/drawing/2014/main" id="{199D9E10-4999-A4EE-B3C6-67B2FDE89E00}"/>
              </a:ext>
            </a:extLst>
          </p:cNvPr>
          <p:cNvSpPr txBox="1"/>
          <p:nvPr/>
        </p:nvSpPr>
        <p:spPr>
          <a:xfrm>
            <a:off x="6872521" y="3237200"/>
            <a:ext cx="1193400" cy="1398300"/>
          </a:xfrm>
          <a:prstGeom prst="rect">
            <a:avLst/>
          </a:prstGeom>
          <a:noFill/>
          <a:ln>
            <a:noFill/>
          </a:ln>
        </p:spPr>
        <p:txBody>
          <a:bodyPr spcFirstLastPara="1" wrap="square" lIns="113775" tIns="113775" rIns="113775" bIns="1137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 b="0" i="0" u="none" strike="noStrike" cap="none">
                <a:solidFill>
                  <a:srgbClr val="000000"/>
                </a:solidFill>
                <a:latin typeface="Calibri"/>
                <a:ea typeface="Calibri"/>
                <a:cs typeface="Calibri"/>
                <a:sym typeface="Calibri"/>
              </a:rPr>
              <a:t>2002</a:t>
            </a:r>
            <a:endParaRPr/>
          </a:p>
          <a:p>
            <a:pPr marL="0" marR="0" lvl="0" indent="0" algn="ctr" rtl="0">
              <a:lnSpc>
                <a:spcPct val="90000"/>
              </a:lnSpc>
              <a:spcBef>
                <a:spcPts val="560"/>
              </a:spcBef>
              <a:spcAft>
                <a:spcPts val="0"/>
              </a:spcAft>
              <a:buNone/>
            </a:pPr>
            <a:r>
              <a:rPr lang="en" b="0" i="0" u="none" strike="noStrike" cap="none">
                <a:solidFill>
                  <a:srgbClr val="000000"/>
                </a:solidFill>
                <a:latin typeface="Calibri"/>
                <a:ea typeface="Calibri"/>
                <a:cs typeface="Calibri"/>
                <a:sym typeface="Calibri"/>
              </a:rPr>
              <a:t>France: BnF web archive</a:t>
            </a:r>
            <a:endParaRPr/>
          </a:p>
        </p:txBody>
      </p:sp>
      <p:sp>
        <p:nvSpPr>
          <p:cNvPr id="23" name="Google Shape;306;p39">
            <a:extLst>
              <a:ext uri="{FF2B5EF4-FFF2-40B4-BE49-F238E27FC236}">
                <a16:creationId xmlns:a16="http://schemas.microsoft.com/office/drawing/2014/main" id="{D7684C56-6DF2-D33C-A83F-061BEBA4A500}"/>
              </a:ext>
            </a:extLst>
          </p:cNvPr>
          <p:cNvSpPr/>
          <p:nvPr/>
        </p:nvSpPr>
        <p:spPr>
          <a:xfrm>
            <a:off x="7297726" y="2712874"/>
            <a:ext cx="343200" cy="349500"/>
          </a:xfrm>
          <a:prstGeom prst="ellipse">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05708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50209-2443-80DD-A9BD-2B8A1F6DC5C8}"/>
              </a:ext>
            </a:extLst>
          </p:cNvPr>
          <p:cNvSpPr>
            <a:spLocks noGrp="1"/>
          </p:cNvSpPr>
          <p:nvPr>
            <p:ph type="title"/>
          </p:nvPr>
        </p:nvSpPr>
        <p:spPr/>
        <p:txBody>
          <a:bodyPr>
            <a:normAutofit fontScale="90000"/>
          </a:bodyPr>
          <a:lstStyle/>
          <a:p>
            <a:r>
              <a:rPr lang="en-US" b="1">
                <a:latin typeface="League Spartan"/>
              </a:rPr>
              <a:t>… BUT WHAT ABOUT BELGIUM?</a:t>
            </a:r>
          </a:p>
        </p:txBody>
      </p:sp>
      <p:pic>
        <p:nvPicPr>
          <p:cNvPr id="4" name="Google Shape;312;p40">
            <a:extLst>
              <a:ext uri="{FF2B5EF4-FFF2-40B4-BE49-F238E27FC236}">
                <a16:creationId xmlns:a16="http://schemas.microsoft.com/office/drawing/2014/main" id="{3A6A6713-D55A-D166-5F6F-9AB3F33A3D91}"/>
              </a:ext>
            </a:extLst>
          </p:cNvPr>
          <p:cNvPicPr preferRelativeResize="0"/>
          <p:nvPr/>
        </p:nvPicPr>
        <p:blipFill>
          <a:blip r:embed="rId2">
            <a:alphaModFix/>
          </a:blip>
          <a:stretch>
            <a:fillRect/>
          </a:stretch>
        </p:blipFill>
        <p:spPr>
          <a:xfrm>
            <a:off x="0" y="1915555"/>
            <a:ext cx="2629467" cy="1917429"/>
          </a:xfrm>
          <a:prstGeom prst="rect">
            <a:avLst/>
          </a:prstGeom>
          <a:noFill/>
          <a:ln>
            <a:noFill/>
          </a:ln>
        </p:spPr>
      </p:pic>
      <p:pic>
        <p:nvPicPr>
          <p:cNvPr id="5" name="Google Shape;313;p40">
            <a:extLst>
              <a:ext uri="{FF2B5EF4-FFF2-40B4-BE49-F238E27FC236}">
                <a16:creationId xmlns:a16="http://schemas.microsoft.com/office/drawing/2014/main" id="{B717A291-F152-1BBE-221C-C2CDF9181D74}"/>
              </a:ext>
            </a:extLst>
          </p:cNvPr>
          <p:cNvPicPr preferRelativeResize="0"/>
          <p:nvPr/>
        </p:nvPicPr>
        <p:blipFill rotWithShape="1">
          <a:blip r:embed="rId3">
            <a:alphaModFix/>
          </a:blip>
          <a:srcRect/>
          <a:stretch/>
        </p:blipFill>
        <p:spPr>
          <a:xfrm>
            <a:off x="4994338" y="1826394"/>
            <a:ext cx="1567403" cy="1581847"/>
          </a:xfrm>
          <a:prstGeom prst="rect">
            <a:avLst/>
          </a:prstGeom>
          <a:noFill/>
          <a:ln>
            <a:noFill/>
          </a:ln>
        </p:spPr>
      </p:pic>
      <p:pic>
        <p:nvPicPr>
          <p:cNvPr id="6" name="Google Shape;314;p40">
            <a:extLst>
              <a:ext uri="{FF2B5EF4-FFF2-40B4-BE49-F238E27FC236}">
                <a16:creationId xmlns:a16="http://schemas.microsoft.com/office/drawing/2014/main" id="{56425138-E797-65AC-533B-BC167E1C6D41}"/>
              </a:ext>
            </a:extLst>
          </p:cNvPr>
          <p:cNvPicPr preferRelativeResize="0"/>
          <p:nvPr/>
        </p:nvPicPr>
        <p:blipFill rotWithShape="1">
          <a:blip r:embed="rId4">
            <a:alphaModFix/>
          </a:blip>
          <a:srcRect/>
          <a:stretch/>
        </p:blipFill>
        <p:spPr>
          <a:xfrm>
            <a:off x="2996707" y="1863594"/>
            <a:ext cx="1413584" cy="1540129"/>
          </a:xfrm>
          <a:prstGeom prst="rect">
            <a:avLst/>
          </a:prstGeom>
          <a:noFill/>
          <a:ln>
            <a:noFill/>
          </a:ln>
        </p:spPr>
      </p:pic>
      <p:sp>
        <p:nvSpPr>
          <p:cNvPr id="7" name="Google Shape;315;p40">
            <a:extLst>
              <a:ext uri="{FF2B5EF4-FFF2-40B4-BE49-F238E27FC236}">
                <a16:creationId xmlns:a16="http://schemas.microsoft.com/office/drawing/2014/main" id="{FE417637-F406-735C-CA02-9F7F9BF41E4E}"/>
              </a:ext>
            </a:extLst>
          </p:cNvPr>
          <p:cNvSpPr txBox="1"/>
          <p:nvPr/>
        </p:nvSpPr>
        <p:spPr>
          <a:xfrm>
            <a:off x="2806208" y="3368829"/>
            <a:ext cx="1794585" cy="119060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lnSpc>
                <a:spcPct val="90000"/>
              </a:lnSpc>
              <a:spcBef>
                <a:spcPts val="0"/>
              </a:spcBef>
              <a:spcAft>
                <a:spcPts val="0"/>
              </a:spcAft>
              <a:buNone/>
            </a:pPr>
            <a:r>
              <a:rPr lang="en" sz="2200">
                <a:solidFill>
                  <a:srgbClr val="595959"/>
                </a:solidFill>
                <a:latin typeface="League Spartan"/>
                <a:ea typeface="Montserrat"/>
                <a:cs typeface="Montserrat"/>
                <a:sym typeface="Montserrat"/>
              </a:rPr>
              <a:t>2017 – 2019</a:t>
            </a:r>
            <a:endParaRPr lang="en-US" sz="2200">
              <a:solidFill>
                <a:srgbClr val="595959"/>
              </a:solidFill>
              <a:latin typeface="League Spartan"/>
              <a:ea typeface="Montserrat"/>
              <a:cs typeface="Montserrat"/>
            </a:endParaRPr>
          </a:p>
          <a:p>
            <a:pPr algn="ctr">
              <a:lnSpc>
                <a:spcPct val="90000"/>
              </a:lnSpc>
            </a:pPr>
            <a:r>
              <a:rPr lang="en" sz="1700">
                <a:solidFill>
                  <a:srgbClr val="595959"/>
                </a:solidFill>
                <a:latin typeface="League Spartan"/>
                <a:ea typeface="Montserrat Light"/>
                <a:cs typeface="Montserrat Light"/>
                <a:sym typeface="Montserrat Light"/>
              </a:rPr>
              <a:t>Focus on </a:t>
            </a:r>
            <a:endParaRPr sz="1700">
              <a:solidFill>
                <a:srgbClr val="595959"/>
              </a:solidFill>
              <a:latin typeface="League Spartan"/>
              <a:ea typeface="Montserrat Light"/>
              <a:cs typeface="Montserrat Light"/>
            </a:endParaRPr>
          </a:p>
          <a:p>
            <a:pPr marL="0" lvl="0" indent="0" algn="ctr" rtl="0">
              <a:lnSpc>
                <a:spcPct val="90000"/>
              </a:lnSpc>
              <a:spcBef>
                <a:spcPts val="0"/>
              </a:spcBef>
              <a:spcAft>
                <a:spcPts val="0"/>
              </a:spcAft>
              <a:buNone/>
            </a:pPr>
            <a:r>
              <a:rPr lang="en" sz="1700">
                <a:solidFill>
                  <a:srgbClr val="595959"/>
                </a:solidFill>
                <a:latin typeface="League Spartan"/>
                <a:ea typeface="Montserrat Light"/>
                <a:cs typeface="Montserrat Light"/>
                <a:sym typeface="Montserrat Light"/>
              </a:rPr>
              <a:t>archiving websites</a:t>
            </a:r>
            <a:endParaRPr sz="1700">
              <a:solidFill>
                <a:srgbClr val="595959"/>
              </a:solidFill>
              <a:latin typeface="League Spartan"/>
              <a:ea typeface="Montserrat Light"/>
              <a:cs typeface="Montserrat Light"/>
            </a:endParaRPr>
          </a:p>
          <a:p>
            <a:pPr marL="514350" lvl="0" indent="-311150" algn="ctr" rtl="0">
              <a:lnSpc>
                <a:spcPct val="90000"/>
              </a:lnSpc>
              <a:spcBef>
                <a:spcPts val="0"/>
              </a:spcBef>
              <a:spcAft>
                <a:spcPts val="0"/>
              </a:spcAft>
              <a:buNone/>
            </a:pPr>
            <a:endParaRPr sz="2200">
              <a:solidFill>
                <a:srgbClr val="1E64C8"/>
              </a:solidFill>
              <a:latin typeface="League Spartan"/>
              <a:ea typeface="Calibri"/>
              <a:cs typeface="Calibri"/>
            </a:endParaRPr>
          </a:p>
        </p:txBody>
      </p:sp>
      <p:sp>
        <p:nvSpPr>
          <p:cNvPr id="8" name="Google Shape;316;p40">
            <a:extLst>
              <a:ext uri="{FF2B5EF4-FFF2-40B4-BE49-F238E27FC236}">
                <a16:creationId xmlns:a16="http://schemas.microsoft.com/office/drawing/2014/main" id="{35D94FC6-DC22-C3A6-EC58-BE5BC76B1B90}"/>
              </a:ext>
            </a:extLst>
          </p:cNvPr>
          <p:cNvSpPr txBox="1"/>
          <p:nvPr/>
        </p:nvSpPr>
        <p:spPr>
          <a:xfrm>
            <a:off x="4897036" y="3361219"/>
            <a:ext cx="1762006" cy="120604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2F5496"/>
              </a:buClr>
              <a:buSzPts val="3200"/>
              <a:buFont typeface="Arial"/>
              <a:buNone/>
            </a:pPr>
            <a:r>
              <a:rPr lang="en" sz="2200" i="0" u="none" strike="noStrike" cap="none">
                <a:solidFill>
                  <a:srgbClr val="595959"/>
                </a:solidFill>
                <a:latin typeface="League Spartan"/>
                <a:ea typeface="Montserrat"/>
                <a:cs typeface="Montserrat"/>
                <a:sym typeface="Montserrat"/>
              </a:rPr>
              <a:t>2020-2022</a:t>
            </a:r>
            <a:endParaRPr lang="en-US" sz="2200" i="0" u="none" strike="noStrike" cap="none">
              <a:solidFill>
                <a:srgbClr val="595959"/>
              </a:solidFill>
              <a:latin typeface="League Spartan"/>
              <a:ea typeface="Montserrat"/>
              <a:cs typeface="Montserrat"/>
            </a:endParaRPr>
          </a:p>
          <a:p>
            <a:pPr algn="ctr">
              <a:lnSpc>
                <a:spcPct val="90000"/>
              </a:lnSpc>
              <a:buClr>
                <a:srgbClr val="2F5496"/>
              </a:buClr>
              <a:buSzPts val="3200"/>
            </a:pPr>
            <a:r>
              <a:rPr lang="en" sz="1700" i="0" u="none" strike="noStrike" cap="none">
                <a:solidFill>
                  <a:srgbClr val="595959"/>
                </a:solidFill>
                <a:latin typeface="League Spartan"/>
                <a:ea typeface="Montserrat Light"/>
                <a:cs typeface="Montserrat Light"/>
                <a:sym typeface="Montserrat Light"/>
              </a:rPr>
              <a:t>Focus on</a:t>
            </a:r>
            <a:r>
              <a:rPr lang="en" sz="1700">
                <a:solidFill>
                  <a:srgbClr val="595959"/>
                </a:solidFill>
                <a:latin typeface="League Spartan"/>
                <a:ea typeface="Montserrat Light"/>
                <a:cs typeface="Montserrat Light"/>
                <a:sym typeface="Montserrat Light"/>
              </a:rPr>
              <a:t> </a:t>
            </a:r>
            <a:endParaRPr sz="1700" i="0" u="none" strike="noStrike" cap="none">
              <a:solidFill>
                <a:srgbClr val="595959"/>
              </a:solidFill>
              <a:latin typeface="League Spartan"/>
              <a:ea typeface="Montserrat Light"/>
              <a:cs typeface="Montserrat Light"/>
            </a:endParaRPr>
          </a:p>
          <a:p>
            <a:pPr marL="0" marR="0" lvl="0" indent="0" algn="ctr" rtl="0">
              <a:lnSpc>
                <a:spcPct val="90000"/>
              </a:lnSpc>
              <a:spcBef>
                <a:spcPts val="0"/>
              </a:spcBef>
              <a:spcAft>
                <a:spcPts val="0"/>
              </a:spcAft>
              <a:buClr>
                <a:srgbClr val="2F5496"/>
              </a:buClr>
              <a:buSzPts val="3200"/>
              <a:buFont typeface="Arial"/>
              <a:buNone/>
            </a:pPr>
            <a:r>
              <a:rPr lang="en" sz="1700" i="0" u="none" strike="noStrike" cap="none">
                <a:solidFill>
                  <a:srgbClr val="595959"/>
                </a:solidFill>
                <a:latin typeface="League Spartan"/>
                <a:ea typeface="Montserrat Light"/>
                <a:cs typeface="Montserrat Light"/>
                <a:sym typeface="Montserrat Light"/>
              </a:rPr>
              <a:t>social media</a:t>
            </a:r>
            <a:endParaRPr sz="1700" i="0" u="none" strike="noStrike" cap="none">
              <a:solidFill>
                <a:srgbClr val="595959"/>
              </a:solidFill>
              <a:latin typeface="League Spartan"/>
              <a:ea typeface="Montserrat Light"/>
              <a:cs typeface="Montserrat Light"/>
            </a:endParaRPr>
          </a:p>
          <a:p>
            <a:pPr algn="ctr">
              <a:lnSpc>
                <a:spcPct val="90000"/>
              </a:lnSpc>
              <a:buClr>
                <a:srgbClr val="2F5496"/>
              </a:buClr>
              <a:buSzPts val="3200"/>
            </a:pPr>
            <a:r>
              <a:rPr lang="en" sz="1700">
                <a:solidFill>
                  <a:srgbClr val="595959"/>
                </a:solidFill>
                <a:latin typeface="League Spartan"/>
                <a:ea typeface="Montserrat Light"/>
                <a:cs typeface="Montserrat Light"/>
                <a:sym typeface="Montserrat Light"/>
              </a:rPr>
              <a:t> </a:t>
            </a:r>
            <a:r>
              <a:rPr lang="en" sz="1700" i="0" u="none" strike="noStrike" cap="none">
                <a:solidFill>
                  <a:srgbClr val="595959"/>
                </a:solidFill>
                <a:latin typeface="League Spartan"/>
                <a:ea typeface="Montserrat Light"/>
                <a:cs typeface="Montserrat Light"/>
                <a:sym typeface="Montserrat Light"/>
              </a:rPr>
              <a:t>archiving</a:t>
            </a:r>
            <a:endParaRPr sz="1700">
              <a:solidFill>
                <a:srgbClr val="595959"/>
              </a:solidFill>
              <a:latin typeface="League Spartan"/>
              <a:ea typeface="Montserrat Light"/>
              <a:cs typeface="Montserrat Light"/>
            </a:endParaRPr>
          </a:p>
          <a:p>
            <a:pPr marL="514350" marR="0" lvl="0" indent="-311150" algn="ctr" rtl="0">
              <a:lnSpc>
                <a:spcPct val="90000"/>
              </a:lnSpc>
              <a:spcBef>
                <a:spcPts val="0"/>
              </a:spcBef>
              <a:spcAft>
                <a:spcPts val="0"/>
              </a:spcAft>
              <a:buClr>
                <a:srgbClr val="2F5496"/>
              </a:buClr>
              <a:buSzPts val="3200"/>
              <a:buFont typeface="Arial"/>
              <a:buNone/>
            </a:pPr>
            <a:endParaRPr sz="2200" i="0" u="none" strike="noStrike" cap="none">
              <a:solidFill>
                <a:srgbClr val="595959"/>
              </a:solidFill>
              <a:latin typeface="League Spartan"/>
              <a:ea typeface="Calibri"/>
              <a:cs typeface="Calibri"/>
            </a:endParaRPr>
          </a:p>
        </p:txBody>
      </p:sp>
      <p:sp>
        <p:nvSpPr>
          <p:cNvPr id="9" name="Google Shape;316;p40">
            <a:extLst>
              <a:ext uri="{FF2B5EF4-FFF2-40B4-BE49-F238E27FC236}">
                <a16:creationId xmlns:a16="http://schemas.microsoft.com/office/drawing/2014/main" id="{FE74E396-B0BE-775B-2286-E29ACF1417FB}"/>
              </a:ext>
            </a:extLst>
          </p:cNvPr>
          <p:cNvSpPr txBox="1"/>
          <p:nvPr/>
        </p:nvSpPr>
        <p:spPr>
          <a:xfrm>
            <a:off x="6762189" y="3366367"/>
            <a:ext cx="2338655" cy="12009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2F5496"/>
              </a:buClr>
              <a:buSzPts val="3200"/>
              <a:buFont typeface="Arial"/>
              <a:buNone/>
            </a:pPr>
            <a:r>
              <a:rPr lang="en" sz="2200">
                <a:solidFill>
                  <a:srgbClr val="595959"/>
                </a:solidFill>
                <a:latin typeface="League Spartan"/>
                <a:ea typeface="Montserrat"/>
                <a:cs typeface="Montserrat"/>
                <a:sym typeface="Montserrat"/>
              </a:rPr>
              <a:t>2024-2026</a:t>
            </a:r>
            <a:endParaRPr lang="en-US" sz="2200" i="0" u="none" strike="noStrike" cap="none">
              <a:solidFill>
                <a:srgbClr val="595959"/>
              </a:solidFill>
              <a:latin typeface="League Spartan"/>
              <a:ea typeface="Montserrat"/>
              <a:cs typeface="Montserrat"/>
            </a:endParaRPr>
          </a:p>
          <a:p>
            <a:pPr algn="ctr">
              <a:lnSpc>
                <a:spcPct val="90000"/>
              </a:lnSpc>
              <a:buClr>
                <a:srgbClr val="2F5496"/>
              </a:buClr>
              <a:buSzPts val="3200"/>
            </a:pPr>
            <a:r>
              <a:rPr lang="en" sz="1700" i="0" u="none" strike="noStrike" cap="none">
                <a:solidFill>
                  <a:srgbClr val="595959"/>
                </a:solidFill>
                <a:latin typeface="League Spartan"/>
                <a:ea typeface="Montserrat Light"/>
                <a:cs typeface="Montserrat Light"/>
                <a:sym typeface="Montserrat Light"/>
              </a:rPr>
              <a:t>Focus on</a:t>
            </a:r>
            <a:r>
              <a:rPr lang="en" sz="1700">
                <a:solidFill>
                  <a:srgbClr val="595959"/>
                </a:solidFill>
                <a:latin typeface="League Spartan"/>
                <a:ea typeface="Montserrat Light"/>
                <a:cs typeface="Montserrat Light"/>
                <a:sym typeface="Montserrat Light"/>
              </a:rPr>
              <a:t> </a:t>
            </a:r>
            <a:endParaRPr sz="1700" i="0" u="none" strike="noStrike" cap="none">
              <a:solidFill>
                <a:srgbClr val="595959"/>
              </a:solidFill>
              <a:latin typeface="League Spartan"/>
              <a:ea typeface="Montserrat Light"/>
              <a:cs typeface="Montserrat Light"/>
            </a:endParaRPr>
          </a:p>
          <a:p>
            <a:pPr algn="ctr">
              <a:lnSpc>
                <a:spcPct val="90000"/>
              </a:lnSpc>
            </a:pPr>
            <a:r>
              <a:rPr lang="en" sz="1700">
                <a:solidFill>
                  <a:srgbClr val="595959"/>
                </a:solidFill>
                <a:latin typeface="League Spartan"/>
                <a:sym typeface="Montserrat Light"/>
              </a:rPr>
              <a:t>opening up Belgium's born-digital heritage</a:t>
            </a:r>
            <a:endParaRPr>
              <a:latin typeface="League Spartan"/>
            </a:endParaRPr>
          </a:p>
          <a:p>
            <a:pPr marL="514350" marR="0" lvl="0" indent="-311150" algn="ctr" rtl="0">
              <a:lnSpc>
                <a:spcPct val="90000"/>
              </a:lnSpc>
              <a:spcBef>
                <a:spcPts val="0"/>
              </a:spcBef>
              <a:spcAft>
                <a:spcPts val="0"/>
              </a:spcAft>
              <a:buClr>
                <a:srgbClr val="2F5496"/>
              </a:buClr>
              <a:buSzPts val="3200"/>
              <a:buFont typeface="Arial"/>
              <a:buNone/>
            </a:pPr>
            <a:endParaRPr sz="2200" i="0" u="none" strike="noStrike" cap="none">
              <a:solidFill>
                <a:srgbClr val="595959"/>
              </a:solidFill>
              <a:latin typeface="League Spartan"/>
              <a:ea typeface="Calibri"/>
              <a:cs typeface="Calibri"/>
            </a:endParaRPr>
          </a:p>
        </p:txBody>
      </p:sp>
      <p:pic>
        <p:nvPicPr>
          <p:cNvPr id="3" name="Picture 2" descr="A logo with blue lines and dots&#10;&#10;Description automatically generated">
            <a:extLst>
              <a:ext uri="{FF2B5EF4-FFF2-40B4-BE49-F238E27FC236}">
                <a16:creationId xmlns:a16="http://schemas.microsoft.com/office/drawing/2014/main" id="{2D2BF2EA-F07E-67A9-D298-EAFEAE92D768}"/>
              </a:ext>
            </a:extLst>
          </p:cNvPr>
          <p:cNvPicPr>
            <a:picLocks noChangeAspect="1"/>
          </p:cNvPicPr>
          <p:nvPr/>
        </p:nvPicPr>
        <p:blipFill>
          <a:blip r:embed="rId5"/>
          <a:stretch>
            <a:fillRect/>
          </a:stretch>
        </p:blipFill>
        <p:spPr>
          <a:xfrm>
            <a:off x="7136033" y="1649802"/>
            <a:ext cx="1589757" cy="1606671"/>
          </a:xfrm>
          <a:prstGeom prst="rect">
            <a:avLst/>
          </a:prstGeom>
        </p:spPr>
      </p:pic>
    </p:spTree>
    <p:extLst>
      <p:ext uri="{BB962C8B-B14F-4D97-AF65-F5344CB8AC3E}">
        <p14:creationId xmlns:p14="http://schemas.microsoft.com/office/powerpoint/2010/main" val="3656194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8"/>
          <p:cNvSpPr txBox="1">
            <a:spLocks noGrp="1"/>
          </p:cNvSpPr>
          <p:nvPr>
            <p:ph type="title"/>
          </p:nvPr>
        </p:nvSpPr>
        <p:spPr>
          <a:xfrm>
            <a:off x="452300" y="310800"/>
            <a:ext cx="8520600" cy="841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BE" sz="2800" b="1">
                <a:latin typeface="League Spartan"/>
                <a:ea typeface="League Spartan"/>
                <a:cs typeface="League Spartan"/>
                <a:sym typeface="League Spartan"/>
              </a:rPr>
              <a:t>THE BELGICAWEB PROJECT</a:t>
            </a:r>
            <a:endParaRPr sz="2800" b="1">
              <a:latin typeface="League Spartan"/>
              <a:ea typeface="League Spartan"/>
              <a:cs typeface="League Spartan"/>
              <a:sym typeface="League Spartan"/>
            </a:endParaRPr>
          </a:p>
        </p:txBody>
      </p:sp>
      <p:sp>
        <p:nvSpPr>
          <p:cNvPr id="105" name="Google Shape;105;p18"/>
          <p:cNvSpPr txBox="1"/>
          <p:nvPr/>
        </p:nvSpPr>
        <p:spPr>
          <a:xfrm>
            <a:off x="557225" y="1332125"/>
            <a:ext cx="7888200" cy="2591448"/>
          </a:xfrm>
          <a:prstGeom prst="rect">
            <a:avLst/>
          </a:prstGeom>
          <a:noFill/>
          <a:ln>
            <a:noFill/>
          </a:ln>
        </p:spPr>
        <p:txBody>
          <a:bodyPr spcFirstLastPara="1" wrap="square" lIns="91425" tIns="91425" rIns="91425" bIns="91425" anchor="t" anchorCtr="0">
            <a:spAutoFit/>
          </a:bodyPr>
          <a:lstStyle/>
          <a:p>
            <a:pPr marL="457200" marR="0" lvl="0" indent="-317500" algn="just" rtl="0">
              <a:lnSpc>
                <a:spcPct val="115000"/>
              </a:lnSpc>
              <a:spcBef>
                <a:spcPts val="0"/>
              </a:spcBef>
              <a:spcAft>
                <a:spcPts val="0"/>
              </a:spcAft>
              <a:buClr>
                <a:schemeClr val="dk1"/>
              </a:buClr>
              <a:buSzPts val="1400"/>
              <a:buFont typeface="League Spartan"/>
              <a:buChar char="●"/>
            </a:pPr>
            <a:r>
              <a:rPr lang="en-BE" sz="1700" b="0" i="0" u="none" strike="noStrike" cap="none">
                <a:solidFill>
                  <a:srgbClr val="000000"/>
                </a:solidFill>
                <a:latin typeface="League Spartan"/>
                <a:ea typeface="League Spartan"/>
                <a:cs typeface="League Spartan"/>
                <a:sym typeface="League Spartan"/>
              </a:rPr>
              <a:t>3-year research project funded by BRAIN-be (BELSPO): pillar 2 heritage science</a:t>
            </a:r>
            <a:endParaRPr sz="1700" b="0" i="0" u="none" strike="noStrike" cap="none">
              <a:solidFill>
                <a:srgbClr val="000000"/>
              </a:solidFill>
              <a:latin typeface="League Spartan"/>
              <a:ea typeface="League Spartan"/>
              <a:cs typeface="League Spartan"/>
              <a:sym typeface="League Spartan"/>
            </a:endParaRPr>
          </a:p>
          <a:p>
            <a:pPr marL="457200" marR="0" lvl="0" indent="-317500" algn="just" rtl="0">
              <a:lnSpc>
                <a:spcPct val="115000"/>
              </a:lnSpc>
              <a:spcBef>
                <a:spcPts val="0"/>
              </a:spcBef>
              <a:spcAft>
                <a:spcPts val="0"/>
              </a:spcAft>
              <a:buClr>
                <a:schemeClr val="dk1"/>
              </a:buClr>
              <a:buSzPts val="1400"/>
              <a:buFont typeface="League Spartan"/>
              <a:buChar char="●"/>
            </a:pPr>
            <a:r>
              <a:rPr lang="en-BE" sz="1700" b="0" i="0" u="none" strike="noStrike" cap="none">
                <a:solidFill>
                  <a:schemeClr val="dk1"/>
                </a:solidFill>
                <a:latin typeface="League Spartan"/>
                <a:ea typeface="League Spartan"/>
                <a:cs typeface="League Spartan"/>
                <a:sym typeface="League Spartan"/>
              </a:rPr>
              <a:t>Aim: Open up Belgium’s born-digital heritage and make it FAIR</a:t>
            </a:r>
            <a:endParaRPr/>
          </a:p>
          <a:p>
            <a:pPr marL="457200" marR="0" lvl="0" indent="-317500" algn="just" rtl="0">
              <a:lnSpc>
                <a:spcPct val="115000"/>
              </a:lnSpc>
              <a:spcBef>
                <a:spcPts val="0"/>
              </a:spcBef>
              <a:spcAft>
                <a:spcPts val="0"/>
              </a:spcAft>
              <a:buClr>
                <a:schemeClr val="dk1"/>
              </a:buClr>
              <a:buSzPts val="1400"/>
              <a:buFont typeface="League Spartan"/>
              <a:buChar char="●"/>
            </a:pPr>
            <a:r>
              <a:rPr lang="en-BE" sz="1700" b="0" i="0" u="none" strike="noStrike" cap="none">
                <a:solidFill>
                  <a:schemeClr val="dk1"/>
                </a:solidFill>
                <a:latin typeface="League Spartan"/>
                <a:ea typeface="League Spartan"/>
                <a:cs typeface="League Spartan"/>
                <a:sym typeface="League Spartan"/>
              </a:rPr>
              <a:t>Objectives</a:t>
            </a:r>
            <a:endParaRPr sz="1700" b="0" i="0" u="none" strike="noStrike" cap="none">
              <a:solidFill>
                <a:schemeClr val="dk1"/>
              </a:solidFill>
              <a:latin typeface="League Spartan"/>
              <a:ea typeface="League Spartan"/>
              <a:cs typeface="League Spartan"/>
              <a:sym typeface="League Spartan"/>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Investigate how to sustainably provide access to these collections</a:t>
            </a:r>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Develop the necessary data infrastructure</a:t>
            </a:r>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Enrich the (meta)data via linked data, NLP or other digital methods</a:t>
            </a:r>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Analyse the relevant legal frameworks</a:t>
            </a:r>
            <a:endParaRPr/>
          </a:p>
          <a:p>
            <a:pPr marL="914400" marR="0" lvl="1" indent="-336550" algn="just" rtl="0">
              <a:lnSpc>
                <a:spcPct val="115000"/>
              </a:lnSpc>
              <a:spcBef>
                <a:spcPts val="0"/>
              </a:spcBef>
              <a:spcAft>
                <a:spcPts val="0"/>
              </a:spcAft>
              <a:buClr>
                <a:srgbClr val="000000"/>
              </a:buClr>
              <a:buSzPts val="1700"/>
              <a:buFont typeface="League Spartan"/>
              <a:buChar char="○"/>
            </a:pPr>
            <a:r>
              <a:rPr lang="en-BE" sz="1700" b="0" i="0" u="none" strike="noStrike" cap="none">
                <a:solidFill>
                  <a:schemeClr val="dk1"/>
                </a:solidFill>
                <a:latin typeface="League Spartan"/>
                <a:ea typeface="League Spartan"/>
                <a:cs typeface="League Spartan"/>
                <a:sym typeface="League Spartan"/>
              </a:rPr>
              <a:t>Promote Belgium’s born-digital heritage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78575" y="2960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600"/>
              <a:buNone/>
            </a:pPr>
            <a:r>
              <a:rPr lang="en-BE" sz="2800" b="1">
                <a:latin typeface="League Spartan"/>
                <a:ea typeface="League Spartan"/>
                <a:cs typeface="League Spartan"/>
                <a:sym typeface="League Spartan"/>
              </a:rPr>
              <a:t>THE BELGICAWEB TEAM</a:t>
            </a:r>
            <a:endParaRPr sz="2800" b="1">
              <a:latin typeface="League Spartan"/>
              <a:ea typeface="League Spartan"/>
              <a:cs typeface="League Spartan"/>
              <a:sym typeface="League Spartan"/>
            </a:endParaRPr>
          </a:p>
        </p:txBody>
      </p:sp>
      <p:sp>
        <p:nvSpPr>
          <p:cNvPr id="86" name="Google Shape;86;p17"/>
          <p:cNvSpPr txBox="1"/>
          <p:nvPr/>
        </p:nvSpPr>
        <p:spPr>
          <a:xfrm>
            <a:off x="251450" y="1332125"/>
            <a:ext cx="5629800" cy="446400"/>
          </a:xfrm>
          <a:prstGeom prst="rect">
            <a:avLst/>
          </a:prstGeom>
          <a:noFill/>
          <a:ln>
            <a:noFill/>
          </a:ln>
        </p:spPr>
        <p:txBody>
          <a:bodyPr spcFirstLastPara="1" wrap="square" lIns="91425" tIns="91425" rIns="91425" bIns="91425" anchor="t" anchorCtr="0">
            <a:spAutoFit/>
          </a:bodyPr>
          <a:lstStyle/>
          <a:p>
            <a:pPr marL="457200" marR="0" lvl="0" indent="-228600" algn="just" rtl="0">
              <a:lnSpc>
                <a:spcPct val="115000"/>
              </a:lnSpc>
              <a:spcBef>
                <a:spcPts val="0"/>
              </a:spcBef>
              <a:spcAft>
                <a:spcPts val="0"/>
              </a:spcAft>
              <a:buClr>
                <a:schemeClr val="dk1"/>
              </a:buClr>
              <a:buSzPts val="1400"/>
              <a:buFont typeface="League Spartan"/>
              <a:buNone/>
            </a:pPr>
            <a:endParaRPr sz="1700" b="0" i="0" u="none" strike="noStrike" cap="none">
              <a:solidFill>
                <a:srgbClr val="000000"/>
              </a:solidFill>
              <a:latin typeface="League Spartan"/>
              <a:ea typeface="League Spartan"/>
              <a:cs typeface="League Spartan"/>
              <a:sym typeface="League Spartan"/>
            </a:endParaRPr>
          </a:p>
        </p:txBody>
      </p:sp>
      <p:grpSp>
        <p:nvGrpSpPr>
          <p:cNvPr id="87" name="Google Shape;87;p17"/>
          <p:cNvGrpSpPr/>
          <p:nvPr/>
        </p:nvGrpSpPr>
        <p:grpSpPr>
          <a:xfrm>
            <a:off x="1415816" y="592905"/>
            <a:ext cx="6096117" cy="1475589"/>
            <a:chOff x="2311172" y="-1494375"/>
            <a:chExt cx="16256311" cy="3934903"/>
          </a:xfrm>
        </p:grpSpPr>
        <p:sp>
          <p:nvSpPr>
            <p:cNvPr id="88" name="Google Shape;88;p17"/>
            <p:cNvSpPr txBox="1"/>
            <p:nvPr/>
          </p:nvSpPr>
          <p:spPr>
            <a:xfrm>
              <a:off x="7462983" y="-1494375"/>
              <a:ext cx="11104500" cy="287400"/>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Clr>
                  <a:srgbClr val="000000"/>
                </a:buClr>
                <a:buSzPts val="4500"/>
                <a:buFont typeface="Arial"/>
                <a:buNone/>
              </a:pPr>
              <a:endParaRPr sz="700" b="0" i="0" u="none" strike="noStrike" cap="none">
                <a:solidFill>
                  <a:srgbClr val="000000"/>
                </a:solidFill>
                <a:latin typeface="Arial"/>
                <a:ea typeface="Arial"/>
                <a:cs typeface="Arial"/>
                <a:sym typeface="Arial"/>
              </a:endParaRPr>
            </a:p>
          </p:txBody>
        </p:sp>
        <p:sp>
          <p:nvSpPr>
            <p:cNvPr id="89" name="Google Shape;89;p17"/>
            <p:cNvSpPr txBox="1"/>
            <p:nvPr/>
          </p:nvSpPr>
          <p:spPr>
            <a:xfrm>
              <a:off x="2311172" y="2071228"/>
              <a:ext cx="6482100" cy="369300"/>
            </a:xfrm>
            <a:prstGeom prst="rect">
              <a:avLst/>
            </a:prstGeom>
            <a:noFill/>
            <a:ln>
              <a:noFill/>
            </a:ln>
          </p:spPr>
          <p:txBody>
            <a:bodyPr spcFirstLastPara="1" wrap="square" lIns="0" tIns="0" rIns="0" bIns="0" anchor="t" anchorCtr="0">
              <a:spAutoFit/>
            </a:bodyPr>
            <a:lstStyle/>
            <a:p>
              <a:pPr marL="0" marR="0" lvl="0" indent="0" algn="ctr" rtl="0">
                <a:lnSpc>
                  <a:spcPct val="366666"/>
                </a:lnSpc>
                <a:spcBef>
                  <a:spcPts val="0"/>
                </a:spcBef>
                <a:spcAft>
                  <a:spcPts val="0"/>
                </a:spcAft>
                <a:buClr>
                  <a:srgbClr val="000000"/>
                </a:buClr>
                <a:buSzPts val="900"/>
                <a:buFont typeface="Arial"/>
                <a:buNone/>
              </a:pPr>
              <a:endParaRPr sz="900" b="0" i="0" u="none" strike="noStrike" cap="none">
                <a:solidFill>
                  <a:schemeClr val="dk1"/>
                </a:solidFill>
                <a:latin typeface="Calibri"/>
                <a:ea typeface="Calibri"/>
                <a:cs typeface="Calibri"/>
                <a:sym typeface="Calibri"/>
              </a:endParaRPr>
            </a:p>
          </p:txBody>
        </p:sp>
      </p:grpSp>
      <p:pic>
        <p:nvPicPr>
          <p:cNvPr id="90" name="Google Shape;90;p17"/>
          <p:cNvPicPr preferRelativeResize="0"/>
          <p:nvPr/>
        </p:nvPicPr>
        <p:blipFill rotWithShape="1">
          <a:blip r:embed="rId3">
            <a:alphaModFix/>
          </a:blip>
          <a:srcRect/>
          <a:stretch/>
        </p:blipFill>
        <p:spPr>
          <a:xfrm>
            <a:off x="1188638" y="1321616"/>
            <a:ext cx="1309910" cy="467417"/>
          </a:xfrm>
          <a:prstGeom prst="rect">
            <a:avLst/>
          </a:prstGeom>
          <a:noFill/>
          <a:ln>
            <a:noFill/>
          </a:ln>
        </p:spPr>
      </p:pic>
      <p:pic>
        <p:nvPicPr>
          <p:cNvPr id="91" name="Google Shape;91;p17"/>
          <p:cNvPicPr preferRelativeResize="0"/>
          <p:nvPr/>
        </p:nvPicPr>
        <p:blipFill rotWithShape="1">
          <a:blip r:embed="rId4">
            <a:alphaModFix/>
          </a:blip>
          <a:srcRect/>
          <a:stretch/>
        </p:blipFill>
        <p:spPr>
          <a:xfrm>
            <a:off x="229027" y="1930006"/>
            <a:ext cx="913322" cy="974713"/>
          </a:xfrm>
          <a:prstGeom prst="rect">
            <a:avLst/>
          </a:prstGeom>
          <a:noFill/>
          <a:ln>
            <a:noFill/>
          </a:ln>
        </p:spPr>
      </p:pic>
      <p:pic>
        <p:nvPicPr>
          <p:cNvPr id="92" name="Google Shape;92;p17"/>
          <p:cNvPicPr preferRelativeResize="0"/>
          <p:nvPr/>
        </p:nvPicPr>
        <p:blipFill rotWithShape="1">
          <a:blip r:embed="rId5">
            <a:alphaModFix/>
          </a:blip>
          <a:srcRect/>
          <a:stretch/>
        </p:blipFill>
        <p:spPr>
          <a:xfrm>
            <a:off x="1120721" y="2149548"/>
            <a:ext cx="1447451" cy="531512"/>
          </a:xfrm>
          <a:prstGeom prst="rect">
            <a:avLst/>
          </a:prstGeom>
          <a:noFill/>
          <a:ln>
            <a:noFill/>
          </a:ln>
        </p:spPr>
      </p:pic>
      <p:pic>
        <p:nvPicPr>
          <p:cNvPr id="93" name="Google Shape;93;p17"/>
          <p:cNvPicPr preferRelativeResize="0"/>
          <p:nvPr/>
        </p:nvPicPr>
        <p:blipFill rotWithShape="1">
          <a:blip r:embed="rId6">
            <a:alphaModFix/>
          </a:blip>
          <a:srcRect r="2008"/>
          <a:stretch/>
        </p:blipFill>
        <p:spPr>
          <a:xfrm>
            <a:off x="1606118" y="3029748"/>
            <a:ext cx="718873" cy="706575"/>
          </a:xfrm>
          <a:prstGeom prst="rect">
            <a:avLst/>
          </a:prstGeom>
          <a:noFill/>
          <a:ln>
            <a:noFill/>
          </a:ln>
        </p:spPr>
      </p:pic>
      <p:pic>
        <p:nvPicPr>
          <p:cNvPr id="94" name="Google Shape;94;p17"/>
          <p:cNvPicPr preferRelativeResize="0"/>
          <p:nvPr/>
        </p:nvPicPr>
        <p:blipFill rotWithShape="1">
          <a:blip r:embed="rId7">
            <a:alphaModFix/>
          </a:blip>
          <a:srcRect l="31123" t="14244" r="11369"/>
          <a:stretch/>
        </p:blipFill>
        <p:spPr>
          <a:xfrm>
            <a:off x="1431748" y="4449607"/>
            <a:ext cx="1066800" cy="468668"/>
          </a:xfrm>
          <a:prstGeom prst="rect">
            <a:avLst/>
          </a:prstGeom>
          <a:noFill/>
          <a:ln>
            <a:noFill/>
          </a:ln>
        </p:spPr>
      </p:pic>
      <p:pic>
        <p:nvPicPr>
          <p:cNvPr id="95" name="Google Shape;95;p17"/>
          <p:cNvPicPr preferRelativeResize="0"/>
          <p:nvPr/>
        </p:nvPicPr>
        <p:blipFill rotWithShape="1">
          <a:blip r:embed="rId8">
            <a:alphaModFix/>
          </a:blip>
          <a:srcRect t="940" r="5605" b="941"/>
          <a:stretch/>
        </p:blipFill>
        <p:spPr>
          <a:xfrm>
            <a:off x="-195861" y="2937161"/>
            <a:ext cx="1903453" cy="1524575"/>
          </a:xfrm>
          <a:prstGeom prst="rect">
            <a:avLst/>
          </a:prstGeom>
          <a:noFill/>
          <a:ln>
            <a:noFill/>
          </a:ln>
        </p:spPr>
      </p:pic>
      <p:pic>
        <p:nvPicPr>
          <p:cNvPr id="96" name="Google Shape;96;p17"/>
          <p:cNvPicPr preferRelativeResize="0"/>
          <p:nvPr/>
        </p:nvPicPr>
        <p:blipFill rotWithShape="1">
          <a:blip r:embed="rId9">
            <a:alphaModFix/>
          </a:blip>
          <a:srcRect/>
          <a:stretch/>
        </p:blipFill>
        <p:spPr>
          <a:xfrm>
            <a:off x="1647584" y="3787591"/>
            <a:ext cx="733617" cy="706587"/>
          </a:xfrm>
          <a:prstGeom prst="rect">
            <a:avLst/>
          </a:prstGeom>
          <a:noFill/>
          <a:ln>
            <a:noFill/>
          </a:ln>
        </p:spPr>
      </p:pic>
      <p:graphicFrame>
        <p:nvGraphicFramePr>
          <p:cNvPr id="2" name="Table 1">
            <a:extLst>
              <a:ext uri="{FF2B5EF4-FFF2-40B4-BE49-F238E27FC236}">
                <a16:creationId xmlns:a16="http://schemas.microsoft.com/office/drawing/2014/main" id="{02CB1B17-9D81-18C7-CB6E-08260E18BC05}"/>
              </a:ext>
            </a:extLst>
          </p:cNvPr>
          <p:cNvGraphicFramePr>
            <a:graphicFrameLocks noGrp="1"/>
          </p:cNvGraphicFramePr>
          <p:nvPr>
            <p:extLst>
              <p:ext uri="{D42A27DB-BD31-4B8C-83A1-F6EECF244321}">
                <p14:modId xmlns:p14="http://schemas.microsoft.com/office/powerpoint/2010/main" val="3674090614"/>
              </p:ext>
            </p:extLst>
          </p:nvPr>
        </p:nvGraphicFramePr>
        <p:xfrm>
          <a:off x="2768388" y="1135126"/>
          <a:ext cx="5120640" cy="4175760"/>
        </p:xfrm>
        <a:graphic>
          <a:graphicData uri="http://schemas.openxmlformats.org/drawingml/2006/table">
            <a:tbl>
              <a:tblPr firstRow="1" bandRow="1">
                <a:tableStyleId>{2D5ABB26-0587-4C30-8999-92F81FD0307C}</a:tableStyleId>
              </a:tblPr>
              <a:tblGrid>
                <a:gridCol w="2560320">
                  <a:extLst>
                    <a:ext uri="{9D8B030D-6E8A-4147-A177-3AD203B41FA5}">
                      <a16:colId xmlns:a16="http://schemas.microsoft.com/office/drawing/2014/main" val="3983748501"/>
                    </a:ext>
                  </a:extLst>
                </a:gridCol>
                <a:gridCol w="2560320">
                  <a:extLst>
                    <a:ext uri="{9D8B030D-6E8A-4147-A177-3AD203B41FA5}">
                      <a16:colId xmlns:a16="http://schemas.microsoft.com/office/drawing/2014/main" val="1957885512"/>
                    </a:ext>
                  </a:extLst>
                </a:gridCol>
              </a:tblGrid>
              <a:tr h="154321">
                <a:tc>
                  <a:txBody>
                    <a:bodyPr/>
                    <a:lstStyle/>
                    <a:p>
                      <a:r>
                        <a:rPr lang="en-US">
                          <a:latin typeface="League Spartan"/>
                        </a:rPr>
                        <a:t>Friedel </a:t>
                      </a:r>
                      <a:r>
                        <a:rPr lang="en-US" err="1">
                          <a:latin typeface="League Spartan"/>
                        </a:rPr>
                        <a:t>Geeraert</a:t>
                      </a:r>
                    </a:p>
                  </a:txBody>
                  <a:tcPr/>
                </a:tc>
                <a:tc>
                  <a:txBody>
                    <a:bodyPr/>
                    <a:lstStyle/>
                    <a:p>
                      <a:r>
                        <a:rPr lang="en-US">
                          <a:latin typeface="League Spartan"/>
                        </a:rPr>
                        <a:t>KBR</a:t>
                      </a:r>
                    </a:p>
                  </a:txBody>
                  <a:tcPr/>
                </a:tc>
                <a:extLst>
                  <a:ext uri="{0D108BD9-81ED-4DB2-BD59-A6C34878D82A}">
                    <a16:rowId xmlns:a16="http://schemas.microsoft.com/office/drawing/2014/main" val="229174280"/>
                  </a:ext>
                </a:extLst>
              </a:tr>
              <a:tr h="154321">
                <a:tc>
                  <a:txBody>
                    <a:bodyPr/>
                    <a:lstStyle/>
                    <a:p>
                      <a:r>
                        <a:rPr lang="en-US">
                          <a:latin typeface="League Spartan"/>
                        </a:rPr>
                        <a:t>Christina </a:t>
                      </a:r>
                      <a:r>
                        <a:rPr lang="en-US" err="1">
                          <a:latin typeface="League Spartan"/>
                        </a:rPr>
                        <a:t>Vandendyck</a:t>
                      </a:r>
                    </a:p>
                  </a:txBody>
                  <a:tcPr/>
                </a:tc>
                <a:tc>
                  <a:txBody>
                    <a:bodyPr/>
                    <a:lstStyle/>
                    <a:p>
                      <a:r>
                        <a:rPr lang="en-US">
                          <a:latin typeface="League Spartan"/>
                        </a:rPr>
                        <a:t>KBR</a:t>
                      </a:r>
                    </a:p>
                  </a:txBody>
                  <a:tcPr/>
                </a:tc>
                <a:extLst>
                  <a:ext uri="{0D108BD9-81ED-4DB2-BD59-A6C34878D82A}">
                    <a16:rowId xmlns:a16="http://schemas.microsoft.com/office/drawing/2014/main" val="4233763435"/>
                  </a:ext>
                </a:extLst>
              </a:tr>
              <a:tr h="154321">
                <a:tc>
                  <a:txBody>
                    <a:bodyPr/>
                    <a:lstStyle/>
                    <a:p>
                      <a:endParaRPr lang="en-US">
                        <a:latin typeface="League Spartan"/>
                      </a:endParaRPr>
                    </a:p>
                  </a:txBody>
                  <a:tcPr/>
                </a:tc>
                <a:tc>
                  <a:txBody>
                    <a:bodyPr/>
                    <a:lstStyle/>
                    <a:p>
                      <a:endParaRPr lang="en-US">
                        <a:latin typeface="League Spartan"/>
                      </a:endParaRPr>
                    </a:p>
                  </a:txBody>
                  <a:tcPr/>
                </a:tc>
                <a:extLst>
                  <a:ext uri="{0D108BD9-81ED-4DB2-BD59-A6C34878D82A}">
                    <a16:rowId xmlns:a16="http://schemas.microsoft.com/office/drawing/2014/main" val="1426029952"/>
                  </a:ext>
                </a:extLst>
              </a:tr>
              <a:tr h="154321">
                <a:tc>
                  <a:txBody>
                    <a:bodyPr/>
                    <a:lstStyle/>
                    <a:p>
                      <a:r>
                        <a:rPr lang="en-US">
                          <a:latin typeface="League Spartan"/>
                        </a:rPr>
                        <a:t>Alejandra Michel</a:t>
                      </a:r>
                    </a:p>
                  </a:txBody>
                  <a:tcPr/>
                </a:tc>
                <a:tc>
                  <a:txBody>
                    <a:bodyPr/>
                    <a:lstStyle/>
                    <a:p>
                      <a:r>
                        <a:rPr lang="en-US" err="1">
                          <a:latin typeface="League Spartan"/>
                        </a:rPr>
                        <a:t>UNamur</a:t>
                      </a:r>
                      <a:r>
                        <a:rPr lang="en-US">
                          <a:latin typeface="League Spartan"/>
                        </a:rPr>
                        <a:t> (CRIDS)</a:t>
                      </a:r>
                    </a:p>
                  </a:txBody>
                  <a:tcPr/>
                </a:tc>
                <a:extLst>
                  <a:ext uri="{0D108BD9-81ED-4DB2-BD59-A6C34878D82A}">
                    <a16:rowId xmlns:a16="http://schemas.microsoft.com/office/drawing/2014/main" val="2539486164"/>
                  </a:ext>
                </a:extLst>
              </a:tr>
              <a:tr h="154321">
                <a:tc>
                  <a:txBody>
                    <a:bodyPr/>
                    <a:lstStyle/>
                    <a:p>
                      <a:r>
                        <a:rPr lang="en-US">
                          <a:latin typeface="League Spartan"/>
                        </a:rPr>
                        <a:t>Cécile de </a:t>
                      </a:r>
                      <a:r>
                        <a:rPr lang="en-US" err="1">
                          <a:latin typeface="League Spartan"/>
                        </a:rPr>
                        <a:t>Terwangne</a:t>
                      </a:r>
                    </a:p>
                  </a:txBody>
                  <a:tcPr/>
                </a:tc>
                <a:tc>
                  <a:txBody>
                    <a:bodyPr/>
                    <a:lstStyle/>
                    <a:p>
                      <a:r>
                        <a:rPr lang="en-US" err="1">
                          <a:latin typeface="League Spartan"/>
                        </a:rPr>
                        <a:t>UNamur</a:t>
                      </a:r>
                      <a:r>
                        <a:rPr lang="en-US">
                          <a:latin typeface="League Spartan"/>
                        </a:rPr>
                        <a:t> (CRIDS)</a:t>
                      </a:r>
                    </a:p>
                  </a:txBody>
                  <a:tcPr/>
                </a:tc>
                <a:extLst>
                  <a:ext uri="{0D108BD9-81ED-4DB2-BD59-A6C34878D82A}">
                    <a16:rowId xmlns:a16="http://schemas.microsoft.com/office/drawing/2014/main" val="4161245186"/>
                  </a:ext>
                </a:extLst>
              </a:tr>
              <a:tr h="154321">
                <a:tc>
                  <a:txBody>
                    <a:bodyPr/>
                    <a:lstStyle/>
                    <a:p>
                      <a:endParaRPr lang="en-US">
                        <a:latin typeface="League Spartan"/>
                      </a:endParaRPr>
                    </a:p>
                  </a:txBody>
                  <a:tcPr/>
                </a:tc>
                <a:tc>
                  <a:txBody>
                    <a:bodyPr/>
                    <a:lstStyle/>
                    <a:p>
                      <a:endParaRPr lang="en-US">
                        <a:latin typeface="League Spartan"/>
                      </a:endParaRPr>
                    </a:p>
                  </a:txBody>
                  <a:tcPr/>
                </a:tc>
                <a:extLst>
                  <a:ext uri="{0D108BD9-81ED-4DB2-BD59-A6C34878D82A}">
                    <a16:rowId xmlns:a16="http://schemas.microsoft.com/office/drawing/2014/main" val="513010282"/>
                  </a:ext>
                </a:extLst>
              </a:tr>
              <a:tr h="154321">
                <a:tc>
                  <a:txBody>
                    <a:bodyPr/>
                    <a:lstStyle/>
                    <a:p>
                      <a:r>
                        <a:rPr lang="en-US">
                          <a:latin typeface="League Spartan"/>
                        </a:rPr>
                        <a:t>Peter </a:t>
                      </a:r>
                      <a:r>
                        <a:rPr lang="en-US" err="1">
                          <a:latin typeface="League Spartan"/>
                        </a:rPr>
                        <a:t>Mechant</a:t>
                      </a:r>
                    </a:p>
                  </a:txBody>
                  <a:tcPr/>
                </a:tc>
                <a:tc>
                  <a:txBody>
                    <a:bodyPr/>
                    <a:lstStyle/>
                    <a:p>
                      <a:pPr lvl="0" algn="just">
                        <a:lnSpc>
                          <a:spcPct val="100000"/>
                        </a:lnSpc>
                        <a:spcBef>
                          <a:spcPts val="0"/>
                        </a:spcBef>
                        <a:spcAft>
                          <a:spcPts val="0"/>
                        </a:spcAft>
                        <a:buNone/>
                      </a:pP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(MICT)</a:t>
                      </a:r>
                    </a:p>
                  </a:txBody>
                  <a:tcPr/>
                </a:tc>
                <a:extLst>
                  <a:ext uri="{0D108BD9-81ED-4DB2-BD59-A6C34878D82A}">
                    <a16:rowId xmlns:a16="http://schemas.microsoft.com/office/drawing/2014/main" val="3216092914"/>
                  </a:ext>
                </a:extLst>
              </a:tr>
              <a:tr h="154321">
                <a:tc>
                  <a:txBody>
                    <a:bodyPr/>
                    <a:lstStyle/>
                    <a:p>
                      <a:r>
                        <a:rPr lang="en-US">
                          <a:latin typeface="League Spartan"/>
                        </a:rPr>
                        <a:t>Eveline </a:t>
                      </a:r>
                      <a:r>
                        <a:rPr lang="en-US" err="1">
                          <a:latin typeface="League Spartan"/>
                        </a:rPr>
                        <a:t>Vlassenroot</a:t>
                      </a:r>
                    </a:p>
                  </a:txBody>
                  <a:tcPr/>
                </a:tc>
                <a:tc>
                  <a:txBody>
                    <a:bodyPr/>
                    <a:lstStyle/>
                    <a:p>
                      <a:pPr lvl="0" algn="just">
                        <a:lnSpc>
                          <a:spcPct val="100000"/>
                        </a:lnSpc>
                        <a:spcBef>
                          <a:spcPts val="0"/>
                        </a:spcBef>
                        <a:spcAft>
                          <a:spcPts val="0"/>
                        </a:spcAft>
                        <a:buNone/>
                      </a:pP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(MICT)</a:t>
                      </a:r>
                    </a:p>
                  </a:txBody>
                  <a:tcPr/>
                </a:tc>
                <a:extLst>
                  <a:ext uri="{0D108BD9-81ED-4DB2-BD59-A6C34878D82A}">
                    <a16:rowId xmlns:a16="http://schemas.microsoft.com/office/drawing/2014/main" val="2499975357"/>
                  </a:ext>
                </a:extLst>
              </a:tr>
              <a:tr h="154321">
                <a:tc>
                  <a:txBody>
                    <a:bodyPr/>
                    <a:lstStyle/>
                    <a:p>
                      <a:pPr lvl="0">
                        <a:buNone/>
                      </a:pPr>
                      <a:endParaRPr lang="en-US">
                        <a:latin typeface="League Spartan"/>
                      </a:endParaRPr>
                    </a:p>
                  </a:txBody>
                  <a:tcPr/>
                </a:tc>
                <a:tc>
                  <a:txBody>
                    <a:bodyPr/>
                    <a:lstStyle/>
                    <a:p>
                      <a:pPr lvl="0">
                        <a:buNone/>
                      </a:pPr>
                      <a:endParaRPr lang="en-US">
                        <a:latin typeface="League Spartan"/>
                      </a:endParaRPr>
                    </a:p>
                  </a:txBody>
                  <a:tcPr/>
                </a:tc>
                <a:extLst>
                  <a:ext uri="{0D108BD9-81ED-4DB2-BD59-A6C34878D82A}">
                    <a16:rowId xmlns:a16="http://schemas.microsoft.com/office/drawing/2014/main" val="644553370"/>
                  </a:ext>
                </a:extLst>
              </a:tr>
              <a:tr h="154321">
                <a:tc>
                  <a:txBody>
                    <a:bodyPr/>
                    <a:lstStyle/>
                    <a:p>
                      <a:pPr lvl="0">
                        <a:buNone/>
                      </a:pPr>
                      <a:r>
                        <a:rPr lang="en-US">
                          <a:latin typeface="League Spartan"/>
                        </a:rPr>
                        <a:t>Dieter Dewitte</a:t>
                      </a:r>
                    </a:p>
                  </a:txBody>
                  <a:tcPr/>
                </a:tc>
                <a:tc>
                  <a:txBody>
                    <a:bodyPr/>
                    <a:lstStyle/>
                    <a:p>
                      <a:pPr lvl="0">
                        <a:buNone/>
                      </a:pP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a:t>
                      </a:r>
                      <a:r>
                        <a:rPr lang="en-US" sz="1400" b="0" i="0" u="none" strike="noStrike" noProof="0" err="1">
                          <a:solidFill>
                            <a:srgbClr val="000000"/>
                          </a:solidFill>
                          <a:latin typeface="League Spartan"/>
                        </a:rPr>
                        <a:t>IDLab</a:t>
                      </a:r>
                      <a:r>
                        <a:rPr lang="en-US" sz="1400" b="0" i="0" u="none" strike="noStrike" noProof="0">
                          <a:solidFill>
                            <a:srgbClr val="000000"/>
                          </a:solidFill>
                          <a:latin typeface="League Spartan"/>
                        </a:rPr>
                        <a:t>)</a:t>
                      </a:r>
                      <a:endParaRPr lang="en-US">
                        <a:latin typeface="League Spartan"/>
                      </a:endParaRPr>
                    </a:p>
                  </a:txBody>
                  <a:tcPr/>
                </a:tc>
                <a:extLst>
                  <a:ext uri="{0D108BD9-81ED-4DB2-BD59-A6C34878D82A}">
                    <a16:rowId xmlns:a16="http://schemas.microsoft.com/office/drawing/2014/main" val="2008154716"/>
                  </a:ext>
                </a:extLst>
              </a:tr>
              <a:tr h="154321">
                <a:tc>
                  <a:txBody>
                    <a:bodyPr/>
                    <a:lstStyle/>
                    <a:p>
                      <a:pPr lvl="0">
                        <a:buNone/>
                      </a:pPr>
                      <a:endParaRPr lang="en-US">
                        <a:latin typeface="League Spartan"/>
                      </a:endParaRPr>
                    </a:p>
                  </a:txBody>
                  <a:tcPr/>
                </a:tc>
                <a:tc>
                  <a:txBody>
                    <a:bodyPr/>
                    <a:lstStyle/>
                    <a:p>
                      <a:pPr lvl="0">
                        <a:buNone/>
                      </a:pPr>
                      <a:endParaRPr lang="en-US">
                        <a:latin typeface="League Spartan"/>
                      </a:endParaRPr>
                    </a:p>
                  </a:txBody>
                  <a:tcPr/>
                </a:tc>
                <a:extLst>
                  <a:ext uri="{0D108BD9-81ED-4DB2-BD59-A6C34878D82A}">
                    <a16:rowId xmlns:a16="http://schemas.microsoft.com/office/drawing/2014/main" val="2043585748"/>
                  </a:ext>
                </a:extLst>
              </a:tr>
              <a:tr h="154321">
                <a:tc>
                  <a:txBody>
                    <a:bodyPr/>
                    <a:lstStyle/>
                    <a:p>
                      <a:pPr lvl="0">
                        <a:buNone/>
                      </a:pPr>
                      <a:r>
                        <a:rPr lang="en-US">
                          <a:latin typeface="League Spartan"/>
                        </a:rPr>
                        <a:t>Fien </a:t>
                      </a:r>
                      <a:r>
                        <a:rPr lang="en-US" err="1">
                          <a:latin typeface="League Spartan"/>
                        </a:rPr>
                        <a:t>Messens</a:t>
                      </a:r>
                      <a:r>
                        <a:rPr lang="en-US">
                          <a:latin typeface="League Spartan"/>
                        </a:rPr>
                        <a:t> (ad interim)</a:t>
                      </a:r>
                    </a:p>
                  </a:txBody>
                  <a:tcPr/>
                </a:tc>
                <a:tc>
                  <a:txBody>
                    <a:bodyPr/>
                    <a:lstStyle/>
                    <a:p>
                      <a:pPr lvl="0">
                        <a:buNone/>
                      </a:pP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a:t>
                      </a:r>
                      <a:r>
                        <a:rPr lang="en-US" sz="1400" b="0" i="0" u="none" strike="noStrike" noProof="0" err="1">
                          <a:solidFill>
                            <a:srgbClr val="000000"/>
                          </a:solidFill>
                          <a:latin typeface="League Spartan"/>
                        </a:rPr>
                        <a:t>GhentCDH</a:t>
                      </a:r>
                      <a:r>
                        <a:rPr lang="en-US" sz="1400" b="0" i="0" u="none" strike="noStrike" noProof="0">
                          <a:solidFill>
                            <a:srgbClr val="000000"/>
                          </a:solidFill>
                          <a:latin typeface="League Spartan"/>
                        </a:rPr>
                        <a:t>)</a:t>
                      </a:r>
                      <a:endParaRPr lang="en-US">
                        <a:latin typeface="League Spartan"/>
                      </a:endParaRPr>
                    </a:p>
                  </a:txBody>
                  <a:tcPr/>
                </a:tc>
                <a:extLst>
                  <a:ext uri="{0D108BD9-81ED-4DB2-BD59-A6C34878D82A}">
                    <a16:rowId xmlns:a16="http://schemas.microsoft.com/office/drawing/2014/main" val="1927477198"/>
                  </a:ext>
                </a:extLst>
              </a:tr>
              <a:tr h="262618">
                <a:tc>
                  <a:txBody>
                    <a:bodyPr/>
                    <a:lstStyle/>
                    <a:p>
                      <a:pPr lvl="0">
                        <a:buNone/>
                      </a:pPr>
                      <a:r>
                        <a:rPr lang="en-US">
                          <a:latin typeface="League Spartan"/>
                        </a:rPr>
                        <a:t>Julie M. Birkholz</a:t>
                      </a:r>
                    </a:p>
                  </a:txBody>
                  <a:tcPr/>
                </a:tc>
                <a:tc>
                  <a:txBody>
                    <a:bodyPr/>
                    <a:lstStyle/>
                    <a:p>
                      <a:pPr lvl="0" algn="just">
                        <a:lnSpc>
                          <a:spcPct val="100000"/>
                        </a:lnSpc>
                        <a:spcBef>
                          <a:spcPts val="0"/>
                        </a:spcBef>
                        <a:spcAft>
                          <a:spcPts val="0"/>
                        </a:spcAft>
                        <a:buNone/>
                      </a:pPr>
                      <a:r>
                        <a:rPr lang="en-US" sz="1400" b="0" i="0" u="none" strike="noStrike" noProof="0">
                          <a:solidFill>
                            <a:srgbClr val="000000"/>
                          </a:solidFill>
                          <a:latin typeface="League Spartan"/>
                        </a:rPr>
                        <a:t>KBR and </a:t>
                      </a:r>
                      <a:r>
                        <a:rPr lang="en-US" sz="1400" b="0" i="0" u="none" strike="noStrike" noProof="0" err="1">
                          <a:solidFill>
                            <a:srgbClr val="000000"/>
                          </a:solidFill>
                          <a:latin typeface="League Spartan"/>
                        </a:rPr>
                        <a:t>UGhent</a:t>
                      </a:r>
                      <a:r>
                        <a:rPr lang="en-US" sz="1400" b="0" i="0" u="none" strike="noStrike" noProof="0">
                          <a:solidFill>
                            <a:srgbClr val="000000"/>
                          </a:solidFill>
                          <a:latin typeface="League Spartan"/>
                        </a:rPr>
                        <a:t> (</a:t>
                      </a:r>
                      <a:r>
                        <a:rPr lang="en-US" sz="1400" b="0" i="0" u="none" strike="noStrike" noProof="0" err="1">
                          <a:solidFill>
                            <a:srgbClr val="000000"/>
                          </a:solidFill>
                          <a:latin typeface="League Spartan"/>
                        </a:rPr>
                        <a:t>GhentCDH</a:t>
                      </a:r>
                      <a:r>
                        <a:rPr lang="en-US" sz="1400" b="0" i="0" u="none" strike="noStrike" noProof="0">
                          <a:solidFill>
                            <a:srgbClr val="000000"/>
                          </a:solidFill>
                          <a:latin typeface="League Spartan"/>
                        </a:rPr>
                        <a:t>)</a:t>
                      </a:r>
                    </a:p>
                    <a:p>
                      <a:pPr lvl="0">
                        <a:buNone/>
                      </a:pPr>
                      <a:endParaRPr lang="en-US">
                        <a:latin typeface="League Spartan"/>
                      </a:endParaRPr>
                    </a:p>
                  </a:txBody>
                  <a:tcPr/>
                </a:tc>
                <a:extLst>
                  <a:ext uri="{0D108BD9-81ED-4DB2-BD59-A6C34878D82A}">
                    <a16:rowId xmlns:a16="http://schemas.microsoft.com/office/drawing/2014/main" val="2539514447"/>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ct val="111111"/>
              <a:buNone/>
            </a:pPr>
            <a:r>
              <a:rPr lang="en-BE" b="1">
                <a:latin typeface="League Spartan"/>
                <a:ea typeface="League Spartan"/>
                <a:cs typeface="League Spartan"/>
                <a:sym typeface="League Spartan"/>
              </a:rPr>
              <a:t>Workshop outline</a:t>
            </a:r>
            <a:endParaRPr lang="en-US" b="1">
              <a:latin typeface="League Spartan"/>
              <a:ea typeface="League Spartan"/>
              <a:cs typeface="League Spartan"/>
            </a:endParaRPr>
          </a:p>
        </p:txBody>
      </p:sp>
    </p:spTree>
    <p:extLst>
      <p:ext uri="{BB962C8B-B14F-4D97-AF65-F5344CB8AC3E}">
        <p14:creationId xmlns:p14="http://schemas.microsoft.com/office/powerpoint/2010/main" val="1595377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3B1B0-E428-82C2-94A9-C60147844767}"/>
              </a:ext>
            </a:extLst>
          </p:cNvPr>
          <p:cNvSpPr>
            <a:spLocks noGrp="1"/>
          </p:cNvSpPr>
          <p:nvPr>
            <p:ph type="title"/>
          </p:nvPr>
        </p:nvSpPr>
        <p:spPr/>
        <p:txBody>
          <a:bodyPr>
            <a:normAutofit fontScale="90000"/>
          </a:bodyPr>
          <a:lstStyle/>
          <a:p>
            <a:r>
              <a:rPr lang="en-US" b="1">
                <a:latin typeface="League Spartan Medium"/>
              </a:rPr>
              <a:t>GOAL OF TODAY'S WORKSHOP</a:t>
            </a:r>
            <a:endParaRPr lang="en-US"/>
          </a:p>
        </p:txBody>
      </p:sp>
      <p:sp>
        <p:nvSpPr>
          <p:cNvPr id="4" name="Google Shape;311;p46">
            <a:extLst>
              <a:ext uri="{FF2B5EF4-FFF2-40B4-BE49-F238E27FC236}">
                <a16:creationId xmlns:a16="http://schemas.microsoft.com/office/drawing/2014/main" id="{07C28A63-D0A4-1CEA-7ECF-39A63935E17E}"/>
              </a:ext>
            </a:extLst>
          </p:cNvPr>
          <p:cNvSpPr txBox="1"/>
          <p:nvPr/>
        </p:nvSpPr>
        <p:spPr>
          <a:xfrm>
            <a:off x="557225" y="1332125"/>
            <a:ext cx="7697700" cy="2591448"/>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336550" algn="just">
              <a:lnSpc>
                <a:spcPct val="115000"/>
              </a:lnSpc>
              <a:buSzPts val="1700"/>
              <a:buFont typeface="League Spartan"/>
              <a:buAutoNum type="arabicParenR"/>
            </a:pPr>
            <a:r>
              <a:rPr lang="nl" sz="1700" b="1" err="1">
                <a:latin typeface="League Spartan"/>
                <a:ea typeface="League Spartan"/>
                <a:cs typeface="League Spartan"/>
              </a:rPr>
              <a:t>Enhance</a:t>
            </a:r>
            <a:r>
              <a:rPr lang="nl" sz="1700" b="1">
                <a:latin typeface="League Spartan"/>
                <a:ea typeface="League Spartan"/>
                <a:cs typeface="League Spartan"/>
              </a:rPr>
              <a:t> </a:t>
            </a:r>
            <a:r>
              <a:rPr lang="nl" sz="1700" b="1" err="1">
                <a:latin typeface="League Spartan"/>
                <a:ea typeface="League Spartan"/>
                <a:cs typeface="League Spartan"/>
              </a:rPr>
              <a:t>scientific</a:t>
            </a:r>
            <a:r>
              <a:rPr lang="nl" sz="1700" b="1">
                <a:latin typeface="League Spartan"/>
                <a:ea typeface="League Spartan"/>
                <a:cs typeface="League Spartan"/>
              </a:rPr>
              <a:t> </a:t>
            </a:r>
            <a:r>
              <a:rPr lang="nl" sz="1700" b="1" err="1">
                <a:latin typeface="League Spartan"/>
                <a:ea typeface="League Spartan"/>
                <a:cs typeface="League Spartan"/>
              </a:rPr>
              <a:t>exploitation</a:t>
            </a:r>
            <a:r>
              <a:rPr lang="nl" sz="1700">
                <a:latin typeface="League Spartan"/>
                <a:ea typeface="League Spartan"/>
                <a:cs typeface="League Spartan"/>
              </a:rPr>
              <a:t>: </a:t>
            </a:r>
            <a:r>
              <a:rPr lang="nl" sz="1700" err="1">
                <a:latin typeface="League Spartan"/>
                <a:ea typeface="League Spartan"/>
                <a:cs typeface="League Spartan"/>
              </a:rPr>
              <a:t>Develop</a:t>
            </a:r>
            <a:r>
              <a:rPr lang="nl" sz="1700">
                <a:latin typeface="League Spartan"/>
                <a:ea typeface="League Spartan"/>
                <a:cs typeface="League Spartan"/>
              </a:rPr>
              <a:t> </a:t>
            </a:r>
            <a:r>
              <a:rPr lang="nl" sz="1700" err="1">
                <a:latin typeface="League Spartan"/>
                <a:ea typeface="League Spartan"/>
                <a:cs typeface="League Spartan"/>
              </a:rPr>
              <a:t>strategies</a:t>
            </a:r>
            <a:r>
              <a:rPr lang="nl" sz="1700">
                <a:latin typeface="League Spartan"/>
                <a:ea typeface="League Spartan"/>
                <a:cs typeface="League Spartan"/>
              </a:rPr>
              <a:t> </a:t>
            </a:r>
            <a:r>
              <a:rPr lang="nl" sz="1700" err="1">
                <a:latin typeface="League Spartan"/>
                <a:ea typeface="League Spartan"/>
                <a:cs typeface="League Spartan"/>
              </a:rPr>
              <a:t>to</a:t>
            </a:r>
            <a:r>
              <a:rPr lang="nl" sz="1700">
                <a:latin typeface="League Spartan"/>
                <a:ea typeface="League Spartan"/>
                <a:cs typeface="League Spartan"/>
              </a:rPr>
              <a:t> </a:t>
            </a:r>
            <a:r>
              <a:rPr lang="nl" sz="1700" err="1">
                <a:latin typeface="League Spartan"/>
                <a:ea typeface="League Spartan"/>
                <a:cs typeface="League Spartan"/>
              </a:rPr>
              <a:t>improve</a:t>
            </a:r>
            <a:r>
              <a:rPr lang="nl" sz="1700">
                <a:latin typeface="League Spartan"/>
                <a:ea typeface="League Spartan"/>
                <a:cs typeface="League Spartan"/>
              </a:rPr>
              <a:t> access </a:t>
            </a:r>
            <a:r>
              <a:rPr lang="nl" sz="1700" err="1">
                <a:latin typeface="League Spartan"/>
                <a:ea typeface="League Spartan"/>
                <a:cs typeface="League Spartan"/>
              </a:rPr>
              <a:t>and</a:t>
            </a:r>
            <a:r>
              <a:rPr lang="nl" sz="1700">
                <a:latin typeface="League Spartan"/>
                <a:ea typeface="League Spartan"/>
                <a:cs typeface="League Spartan"/>
              </a:rPr>
              <a:t> </a:t>
            </a:r>
            <a:r>
              <a:rPr lang="nl" sz="1700" err="1">
                <a:latin typeface="League Spartan"/>
                <a:ea typeface="League Spartan"/>
                <a:cs typeface="League Spartan"/>
              </a:rPr>
              <a:t>use</a:t>
            </a:r>
            <a:r>
              <a:rPr lang="nl" sz="1700">
                <a:latin typeface="League Spartan"/>
                <a:ea typeface="League Spartan"/>
                <a:cs typeface="League Spartan"/>
              </a:rPr>
              <a:t> of born-digital </a:t>
            </a:r>
            <a:r>
              <a:rPr lang="nl" sz="1700" err="1">
                <a:latin typeface="League Spartan"/>
                <a:ea typeface="League Spartan"/>
                <a:cs typeface="League Spartan"/>
              </a:rPr>
              <a:t>archived</a:t>
            </a:r>
            <a:r>
              <a:rPr lang="nl" sz="1700">
                <a:latin typeface="League Spartan"/>
                <a:ea typeface="League Spartan"/>
                <a:cs typeface="League Spartan"/>
              </a:rPr>
              <a:t> (</a:t>
            </a:r>
            <a:r>
              <a:rPr lang="nl" sz="1700" err="1">
                <a:latin typeface="League Spartan"/>
                <a:ea typeface="League Spartan"/>
                <a:cs typeface="League Spartan"/>
              </a:rPr>
              <a:t>social</a:t>
            </a:r>
            <a:r>
              <a:rPr lang="nl" sz="1700">
                <a:latin typeface="League Spartan"/>
                <a:ea typeface="League Spartan"/>
                <a:cs typeface="League Spartan"/>
              </a:rPr>
              <a:t> media) content</a:t>
            </a:r>
            <a:endParaRPr lang="en-US">
              <a:ea typeface="League Spartan"/>
            </a:endParaRPr>
          </a:p>
          <a:p>
            <a:pPr marL="457200" indent="-336550" algn="just">
              <a:lnSpc>
                <a:spcPct val="114999"/>
              </a:lnSpc>
              <a:buSzPts val="1700"/>
              <a:buAutoNum type="arabicParenR"/>
            </a:pPr>
            <a:endParaRPr lang="nl" sz="1700" b="1">
              <a:latin typeface="League Spartan"/>
              <a:ea typeface="League Spartan"/>
              <a:cs typeface="League Spartan"/>
            </a:endParaRPr>
          </a:p>
          <a:p>
            <a:pPr marL="457200" indent="-336550" algn="just">
              <a:lnSpc>
                <a:spcPct val="114999"/>
              </a:lnSpc>
              <a:buSzPts val="1700"/>
              <a:buAutoNum type="arabicParenR"/>
            </a:pPr>
            <a:r>
              <a:rPr lang="nl" sz="1700" b="1" err="1">
                <a:latin typeface="League Spartan"/>
                <a:ea typeface="League Spartan"/>
                <a:cs typeface="League Spartan"/>
              </a:rPr>
              <a:t>Promote</a:t>
            </a:r>
            <a:r>
              <a:rPr lang="nl" sz="1700" b="1">
                <a:latin typeface="League Spartan"/>
                <a:ea typeface="League Spartan"/>
                <a:cs typeface="League Spartan"/>
              </a:rPr>
              <a:t> </a:t>
            </a:r>
            <a:r>
              <a:rPr lang="nl" sz="1700" b="1" err="1">
                <a:latin typeface="League Spartan"/>
                <a:ea typeface="League Spartan"/>
                <a:cs typeface="League Spartan"/>
              </a:rPr>
              <a:t>social</a:t>
            </a:r>
            <a:r>
              <a:rPr lang="nl" sz="1700" b="1">
                <a:latin typeface="League Spartan"/>
                <a:ea typeface="League Spartan"/>
                <a:cs typeface="League Spartan"/>
              </a:rPr>
              <a:t> </a:t>
            </a:r>
            <a:r>
              <a:rPr lang="nl" sz="1700" b="1" err="1">
                <a:latin typeface="League Spartan"/>
                <a:ea typeface="League Spartan"/>
                <a:cs typeface="League Spartan"/>
              </a:rPr>
              <a:t>valorisation</a:t>
            </a:r>
            <a:r>
              <a:rPr lang="nl" sz="1700">
                <a:latin typeface="League Spartan"/>
                <a:ea typeface="League Spartan"/>
                <a:cs typeface="League Spartan"/>
              </a:rPr>
              <a:t>: Foster </a:t>
            </a:r>
            <a:r>
              <a:rPr lang="nl" sz="1700" err="1">
                <a:latin typeface="League Spartan"/>
                <a:ea typeface="League Spartan"/>
                <a:cs typeface="League Spartan"/>
              </a:rPr>
              <a:t>interdisciplinary</a:t>
            </a:r>
            <a:r>
              <a:rPr lang="nl" sz="1700">
                <a:latin typeface="League Spartan"/>
                <a:ea typeface="League Spartan"/>
                <a:cs typeface="League Spartan"/>
              </a:rPr>
              <a:t> exchanges </a:t>
            </a:r>
            <a:r>
              <a:rPr lang="nl" sz="1700" err="1">
                <a:latin typeface="League Spartan"/>
                <a:ea typeface="League Spartan"/>
                <a:cs typeface="League Spartan"/>
              </a:rPr>
              <a:t>to</a:t>
            </a:r>
            <a:r>
              <a:rPr lang="nl" sz="1700">
                <a:latin typeface="League Spartan"/>
                <a:ea typeface="League Spartan"/>
                <a:cs typeface="League Spartan"/>
              </a:rPr>
              <a:t> </a:t>
            </a:r>
            <a:r>
              <a:rPr lang="nl" sz="1700" err="1">
                <a:latin typeface="League Spartan"/>
                <a:ea typeface="League Spartan"/>
                <a:cs typeface="League Spartan"/>
              </a:rPr>
              <a:t>expand</a:t>
            </a:r>
            <a:r>
              <a:rPr lang="nl" sz="1700">
                <a:latin typeface="League Spartan"/>
                <a:ea typeface="League Spartan"/>
                <a:cs typeface="League Spartan"/>
              </a:rPr>
              <a:t> </a:t>
            </a:r>
            <a:r>
              <a:rPr lang="nl" sz="1700" err="1">
                <a:latin typeface="League Spartan"/>
                <a:ea typeface="League Spartan"/>
                <a:cs typeface="League Spartan"/>
              </a:rPr>
              <a:t>the</a:t>
            </a:r>
            <a:r>
              <a:rPr lang="nl" sz="1700">
                <a:latin typeface="League Spartan"/>
                <a:ea typeface="League Spartan"/>
                <a:cs typeface="League Spartan"/>
              </a:rPr>
              <a:t> </a:t>
            </a:r>
            <a:r>
              <a:rPr lang="nl" sz="1700" err="1">
                <a:latin typeface="League Spartan"/>
                <a:ea typeface="League Spartan"/>
                <a:cs typeface="League Spartan"/>
              </a:rPr>
              <a:t>societal</a:t>
            </a:r>
            <a:r>
              <a:rPr lang="nl" sz="1700">
                <a:latin typeface="League Spartan"/>
                <a:ea typeface="League Spartan"/>
                <a:cs typeface="League Spartan"/>
              </a:rPr>
              <a:t> benefits of utilising born-digital </a:t>
            </a:r>
            <a:r>
              <a:rPr lang="nl" sz="1700" err="1">
                <a:latin typeface="League Spartan"/>
                <a:ea typeface="League Spartan"/>
                <a:cs typeface="League Spartan"/>
              </a:rPr>
              <a:t>archives</a:t>
            </a:r>
            <a:r>
              <a:rPr lang="nl" sz="1700">
                <a:latin typeface="League Spartan"/>
                <a:ea typeface="League Spartan"/>
                <a:cs typeface="League Spartan"/>
              </a:rPr>
              <a:t>.</a:t>
            </a:r>
            <a:endParaRPr lang="en-US"/>
          </a:p>
          <a:p>
            <a:pPr marL="914400" lvl="0" indent="-336550" algn="just" rtl="0">
              <a:lnSpc>
                <a:spcPct val="115000"/>
              </a:lnSpc>
              <a:spcBef>
                <a:spcPts val="0"/>
              </a:spcBef>
              <a:spcAft>
                <a:spcPts val="0"/>
              </a:spcAft>
              <a:buSzPts val="1700"/>
              <a:buFont typeface="League Spartan"/>
              <a:buChar char="-"/>
            </a:pPr>
            <a:endParaRPr lang="nl" sz="1700">
              <a:latin typeface="League Spartan"/>
              <a:ea typeface="League Spartan"/>
              <a:cs typeface="League Spartan"/>
            </a:endParaRPr>
          </a:p>
          <a:p>
            <a:pPr algn="just">
              <a:lnSpc>
                <a:spcPct val="115000"/>
              </a:lnSpc>
            </a:pPr>
            <a:endParaRPr lang="nl" sz="1700">
              <a:latin typeface="League Spartan"/>
              <a:ea typeface="League Spartan"/>
              <a:cs typeface="League Spartan"/>
              <a:sym typeface="League Spartan"/>
            </a:endParaRPr>
          </a:p>
          <a:p>
            <a:pPr algn="just">
              <a:lnSpc>
                <a:spcPct val="115000"/>
              </a:lnSpc>
            </a:pPr>
            <a:endParaRPr lang="nl" sz="1700">
              <a:latin typeface="League Spartan"/>
              <a:ea typeface="League Spartan"/>
              <a:cs typeface="League Spartan"/>
            </a:endParaRPr>
          </a:p>
        </p:txBody>
      </p:sp>
      <p:sp>
        <p:nvSpPr>
          <p:cNvPr id="12" name="Rectangle: Rounded Corners 11">
            <a:extLst>
              <a:ext uri="{FF2B5EF4-FFF2-40B4-BE49-F238E27FC236}">
                <a16:creationId xmlns:a16="http://schemas.microsoft.com/office/drawing/2014/main" id="{25B8FA9D-5F34-5C2B-DBA3-97010A272DE6}"/>
              </a:ext>
            </a:extLst>
          </p:cNvPr>
          <p:cNvSpPr/>
          <p:nvPr/>
        </p:nvSpPr>
        <p:spPr>
          <a:xfrm>
            <a:off x="1364392" y="3480486"/>
            <a:ext cx="6415215" cy="787743"/>
          </a:xfrm>
          <a:prstGeom prst="roundRect">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b="1" i="1">
              <a:solidFill>
                <a:srgbClr val="000000"/>
              </a:solidFill>
              <a:cs typeface="Arial"/>
            </a:endParaRPr>
          </a:p>
          <a:p>
            <a:pPr algn="ctr"/>
            <a:r>
              <a:rPr lang="en-US" sz="1600" b="1" i="1">
                <a:solidFill>
                  <a:srgbClr val="000000"/>
                </a:solidFill>
                <a:latin typeface="League Spartan"/>
                <a:cs typeface="Arial"/>
              </a:rPr>
              <a:t>=&gt; Gain insights and understand the needs and requirements of researchers for selection, access and use of born-digital archived (social media) content.</a:t>
            </a:r>
            <a:endParaRPr lang="en-US"/>
          </a:p>
          <a:p>
            <a:pPr algn="ctr"/>
            <a:endParaRPr lang="en-US" sz="1000">
              <a:solidFill>
                <a:srgbClr val="000000"/>
              </a:solidFill>
              <a:cs typeface="Arial"/>
            </a:endParaRPr>
          </a:p>
          <a:p>
            <a:pPr algn="ctr"/>
            <a:endParaRPr lang="en-US" sz="1000">
              <a:cs typeface="Arial"/>
            </a:endParaRPr>
          </a:p>
        </p:txBody>
      </p:sp>
    </p:spTree>
    <p:extLst>
      <p:ext uri="{BB962C8B-B14F-4D97-AF65-F5344CB8AC3E}">
        <p14:creationId xmlns:p14="http://schemas.microsoft.com/office/powerpoint/2010/main" val="1303631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WORKSHOP</a:t>
            </a:r>
          </a:p>
        </p:txBody>
      </p:sp>
      <p:sp>
        <p:nvSpPr>
          <p:cNvPr id="3" name="Text Placeholder 2">
            <a:extLst>
              <a:ext uri="{FF2B5EF4-FFF2-40B4-BE49-F238E27FC236}">
                <a16:creationId xmlns:a16="http://schemas.microsoft.com/office/drawing/2014/main" id="{CDAB0D9B-407A-FC5E-8460-52A1AE28EFF5}"/>
              </a:ext>
            </a:extLst>
          </p:cNvPr>
          <p:cNvSpPr>
            <a:spLocks noGrp="1"/>
          </p:cNvSpPr>
          <p:nvPr>
            <p:ph type="body" idx="1"/>
          </p:nvPr>
        </p:nvSpPr>
        <p:spPr/>
        <p:txBody>
          <a:bodyPr/>
          <a:lstStyle/>
          <a:p>
            <a:pPr>
              <a:buAutoNum type="arabicPeriod"/>
            </a:pPr>
            <a:r>
              <a:rPr lang="en-US">
                <a:latin typeface="League Spartan"/>
              </a:rPr>
              <a:t>Introduction to BESOCIAL personas</a:t>
            </a:r>
            <a:endParaRPr lang="en-US"/>
          </a:p>
          <a:p>
            <a:pPr>
              <a:lnSpc>
                <a:spcPct val="114999"/>
              </a:lnSpc>
              <a:buAutoNum type="arabicPeriod"/>
            </a:pPr>
            <a:r>
              <a:rPr lang="en-US">
                <a:latin typeface="League Spartan"/>
              </a:rPr>
              <a:t>Introduction to topics (Selection - Access)</a:t>
            </a:r>
          </a:p>
          <a:p>
            <a:pPr>
              <a:lnSpc>
                <a:spcPct val="114999"/>
              </a:lnSpc>
              <a:buAutoNum type="arabicPeriod"/>
            </a:pPr>
            <a:r>
              <a:rPr lang="en-US">
                <a:latin typeface="League Spartan"/>
              </a:rPr>
              <a:t>Instructions for workshop</a:t>
            </a:r>
          </a:p>
        </p:txBody>
      </p:sp>
    </p:spTree>
    <p:extLst>
      <p:ext uri="{BB962C8B-B14F-4D97-AF65-F5344CB8AC3E}">
        <p14:creationId xmlns:p14="http://schemas.microsoft.com/office/powerpoint/2010/main" val="1402176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pPr marL="514350" indent="-514350">
              <a:buAutoNum type="arabicPeriod"/>
            </a:pPr>
            <a:r>
              <a:rPr lang="en-US" b="1">
                <a:latin typeface="League Spartan Medium"/>
              </a:rPr>
              <a:t>INTRODUCTION – Gain insights into user requirements</a:t>
            </a:r>
            <a:endParaRPr lang="en-US"/>
          </a:p>
        </p:txBody>
      </p:sp>
      <p:sp>
        <p:nvSpPr>
          <p:cNvPr id="3" name="Text Placeholder 2">
            <a:extLst>
              <a:ext uri="{FF2B5EF4-FFF2-40B4-BE49-F238E27FC236}">
                <a16:creationId xmlns:a16="http://schemas.microsoft.com/office/drawing/2014/main" id="{CDAB0D9B-407A-FC5E-8460-52A1AE28EFF5}"/>
              </a:ext>
            </a:extLst>
          </p:cNvPr>
          <p:cNvSpPr>
            <a:spLocks noGrp="1"/>
          </p:cNvSpPr>
          <p:nvPr>
            <p:ph type="body" idx="1"/>
          </p:nvPr>
        </p:nvSpPr>
        <p:spPr/>
        <p:txBody>
          <a:bodyPr spcFirstLastPara="1" wrap="square" lIns="91425" tIns="91425" rIns="91425" bIns="91425" anchor="ctr" anchorCtr="0">
            <a:normAutofit/>
          </a:bodyPr>
          <a:lstStyle/>
          <a:p>
            <a:pPr algn="ctr">
              <a:lnSpc>
                <a:spcPct val="114999"/>
              </a:lnSpc>
              <a:buNone/>
            </a:pPr>
            <a:r>
              <a:rPr lang="en" sz="2000">
                <a:solidFill>
                  <a:srgbClr val="141412"/>
                </a:solidFill>
                <a:latin typeface="League Spartan"/>
              </a:rPr>
              <a:t>Personas are fictional characters, created based upon research in order to represent the different user types that might use a service, product, … in a similar way. Creating personas helps us to understand users’ needs, experiences, behaviors and goals.</a:t>
            </a:r>
            <a:endParaRPr lang="en" sz="2000">
              <a:solidFill>
                <a:schemeClr val="dk1"/>
              </a:solidFill>
              <a:latin typeface="League Spartan"/>
            </a:endParaRPr>
          </a:p>
          <a:p>
            <a:pPr marL="95250" indent="0" algn="just">
              <a:lnSpc>
                <a:spcPct val="114999"/>
              </a:lnSpc>
              <a:buNone/>
            </a:pPr>
            <a:endParaRPr lang="en" sz="2100">
              <a:solidFill>
                <a:schemeClr val="dk1"/>
              </a:solidFill>
              <a:latin typeface="League Spartan"/>
            </a:endParaRPr>
          </a:p>
        </p:txBody>
      </p:sp>
      <p:sp>
        <p:nvSpPr>
          <p:cNvPr id="6" name="Rectangle: Rounded Corners 5">
            <a:extLst>
              <a:ext uri="{FF2B5EF4-FFF2-40B4-BE49-F238E27FC236}">
                <a16:creationId xmlns:a16="http://schemas.microsoft.com/office/drawing/2014/main" id="{568BA0FB-F79D-ACAD-C24D-A18B095CA87F}"/>
              </a:ext>
            </a:extLst>
          </p:cNvPr>
          <p:cNvSpPr/>
          <p:nvPr/>
        </p:nvSpPr>
        <p:spPr>
          <a:xfrm>
            <a:off x="1364392" y="3964458"/>
            <a:ext cx="6415215" cy="602392"/>
          </a:xfrm>
          <a:prstGeom prst="roundRect">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b="1" i="1">
              <a:solidFill>
                <a:srgbClr val="000000"/>
              </a:solidFill>
              <a:cs typeface="Arial"/>
            </a:endParaRPr>
          </a:p>
          <a:p>
            <a:pPr algn="ctr"/>
            <a:r>
              <a:rPr lang="en-US" sz="1600" b="1" i="1">
                <a:solidFill>
                  <a:srgbClr val="000000"/>
                </a:solidFill>
                <a:latin typeface="League Spartan"/>
                <a:cs typeface="Arial"/>
              </a:rPr>
              <a:t>Are there existing personas for access and use of born-digital archived (social media) content?</a:t>
            </a:r>
            <a:endParaRPr lang="en-US" sz="1600" b="1">
              <a:solidFill>
                <a:srgbClr val="000000"/>
              </a:solidFill>
              <a:latin typeface="League Spartan"/>
              <a:cs typeface="Arial"/>
            </a:endParaRPr>
          </a:p>
          <a:p>
            <a:pPr algn="ctr"/>
            <a:endParaRPr lang="en-US" sz="1000">
              <a:solidFill>
                <a:srgbClr val="000000"/>
              </a:solidFill>
              <a:cs typeface="Arial"/>
            </a:endParaRPr>
          </a:p>
          <a:p>
            <a:pPr algn="ctr"/>
            <a:endParaRPr lang="en-US" sz="1000">
              <a:cs typeface="Arial"/>
            </a:endParaRPr>
          </a:p>
        </p:txBody>
      </p:sp>
    </p:spTree>
    <p:extLst>
      <p:ext uri="{BB962C8B-B14F-4D97-AF65-F5344CB8AC3E}">
        <p14:creationId xmlns:p14="http://schemas.microsoft.com/office/powerpoint/2010/main" val="41695177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Example 1: Corpus project (</a:t>
            </a:r>
            <a:r>
              <a:rPr lang="en-US" b="1" err="1">
                <a:latin typeface="League Spartan Medium"/>
              </a:rPr>
              <a:t>BnF</a:t>
            </a:r>
            <a:r>
              <a:rPr lang="en-US" b="1">
                <a:latin typeface="League Spartan Medium"/>
              </a:rPr>
              <a:t>)</a:t>
            </a:r>
            <a:endParaRPr lang="en-US"/>
          </a:p>
        </p:txBody>
      </p:sp>
      <p:sp>
        <p:nvSpPr>
          <p:cNvPr id="3" name="Text Placeholder 2">
            <a:extLst>
              <a:ext uri="{FF2B5EF4-FFF2-40B4-BE49-F238E27FC236}">
                <a16:creationId xmlns:a16="http://schemas.microsoft.com/office/drawing/2014/main" id="{CDAB0D9B-407A-FC5E-8460-52A1AE28EFF5}"/>
              </a:ext>
            </a:extLst>
          </p:cNvPr>
          <p:cNvSpPr>
            <a:spLocks noGrp="1"/>
          </p:cNvSpPr>
          <p:nvPr>
            <p:ph type="body" idx="1"/>
          </p:nvPr>
        </p:nvSpPr>
        <p:spPr/>
        <p:txBody>
          <a:bodyPr/>
          <a:lstStyle/>
          <a:p>
            <a:pPr indent="-361950" algn="just">
              <a:lnSpc>
                <a:spcPct val="114999"/>
              </a:lnSpc>
              <a:buChar char="•"/>
            </a:pPr>
            <a:endParaRPr lang="en" sz="1700">
              <a:solidFill>
                <a:schemeClr val="dk1"/>
              </a:solidFill>
              <a:latin typeface="League Spartan"/>
            </a:endParaRPr>
          </a:p>
          <a:p>
            <a:pPr marL="95250" indent="0" algn="just">
              <a:lnSpc>
                <a:spcPct val="114999"/>
              </a:lnSpc>
              <a:buNone/>
            </a:pPr>
            <a:endParaRPr lang="en" sz="1700">
              <a:solidFill>
                <a:schemeClr val="dk1"/>
              </a:solidFill>
              <a:latin typeface="League Spartan"/>
            </a:endParaRPr>
          </a:p>
          <a:p>
            <a:pPr indent="-361950" algn="just">
              <a:lnSpc>
                <a:spcPct val="114999"/>
              </a:lnSpc>
              <a:buFont typeface="Arial"/>
              <a:buChar char="•"/>
            </a:pPr>
            <a:endParaRPr lang="en" sz="1700">
              <a:solidFill>
                <a:schemeClr val="dk1"/>
              </a:solidFill>
              <a:latin typeface="League Spartan"/>
            </a:endParaRPr>
          </a:p>
        </p:txBody>
      </p:sp>
      <p:pic>
        <p:nvPicPr>
          <p:cNvPr id="4" name="Picture 3" descr="A screenshot of a phone&#10;&#10;Description automatically generated">
            <a:extLst>
              <a:ext uri="{FF2B5EF4-FFF2-40B4-BE49-F238E27FC236}">
                <a16:creationId xmlns:a16="http://schemas.microsoft.com/office/drawing/2014/main" id="{7C7033DF-2A77-A91F-AEC5-9CD232D24046}"/>
              </a:ext>
            </a:extLst>
          </p:cNvPr>
          <p:cNvPicPr>
            <a:picLocks noChangeAspect="1"/>
          </p:cNvPicPr>
          <p:nvPr/>
        </p:nvPicPr>
        <p:blipFill rotWithShape="1">
          <a:blip r:embed="rId2"/>
          <a:srcRect b="1724"/>
          <a:stretch/>
        </p:blipFill>
        <p:spPr>
          <a:xfrm>
            <a:off x="4652700" y="1061237"/>
            <a:ext cx="2838450" cy="3538375"/>
          </a:xfrm>
          <a:prstGeom prst="rect">
            <a:avLst/>
          </a:prstGeom>
        </p:spPr>
      </p:pic>
      <p:pic>
        <p:nvPicPr>
          <p:cNvPr id="5" name="Picture 4" descr="A screenshot of a phone&#10;&#10;Description automatically generated">
            <a:extLst>
              <a:ext uri="{FF2B5EF4-FFF2-40B4-BE49-F238E27FC236}">
                <a16:creationId xmlns:a16="http://schemas.microsoft.com/office/drawing/2014/main" id="{E672C45C-0A1A-C99F-27C2-07270EBB5025}"/>
              </a:ext>
            </a:extLst>
          </p:cNvPr>
          <p:cNvPicPr>
            <a:picLocks noChangeAspect="1"/>
          </p:cNvPicPr>
          <p:nvPr/>
        </p:nvPicPr>
        <p:blipFill rotWithShape="1">
          <a:blip r:embed="rId3"/>
          <a:srcRect r="1935" b="1552"/>
          <a:stretch/>
        </p:blipFill>
        <p:spPr>
          <a:xfrm>
            <a:off x="1302609" y="1061237"/>
            <a:ext cx="2830208" cy="3544608"/>
          </a:xfrm>
          <a:prstGeom prst="rect">
            <a:avLst/>
          </a:prstGeom>
        </p:spPr>
      </p:pic>
      <p:sp>
        <p:nvSpPr>
          <p:cNvPr id="6" name="TextBox 5">
            <a:extLst>
              <a:ext uri="{FF2B5EF4-FFF2-40B4-BE49-F238E27FC236}">
                <a16:creationId xmlns:a16="http://schemas.microsoft.com/office/drawing/2014/main" id="{8AFA5498-97C2-AC91-70BA-7301360397A7}"/>
              </a:ext>
            </a:extLst>
          </p:cNvPr>
          <p:cNvSpPr txBox="1"/>
          <p:nvPr/>
        </p:nvSpPr>
        <p:spPr>
          <a:xfrm>
            <a:off x="4181890" y="4753389"/>
            <a:ext cx="496086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800">
                <a:latin typeface="League Spartan"/>
              </a:rPr>
              <a:t>‘Le </a:t>
            </a:r>
            <a:r>
              <a:rPr lang="en-US" sz="800" err="1">
                <a:latin typeface="League Spartan"/>
              </a:rPr>
              <a:t>projet</a:t>
            </a:r>
            <a:r>
              <a:rPr lang="en-US" sz="800">
                <a:latin typeface="League Spartan"/>
              </a:rPr>
              <a:t> Corpus et </a:t>
            </a:r>
            <a:r>
              <a:rPr lang="en-US" sz="800" err="1">
                <a:latin typeface="League Spartan"/>
              </a:rPr>
              <a:t>ses</a:t>
            </a:r>
            <a:r>
              <a:rPr lang="en-US" sz="800">
                <a:latin typeface="League Spartan"/>
              </a:rPr>
              <a:t> publics </a:t>
            </a:r>
            <a:r>
              <a:rPr lang="en-US" sz="800" err="1">
                <a:latin typeface="League Spartan"/>
              </a:rPr>
              <a:t>potentiels</a:t>
            </a:r>
            <a:r>
              <a:rPr lang="en-US" sz="800">
                <a:latin typeface="League Spartan"/>
              </a:rPr>
              <a:t>. : Une étude prospective sur les </a:t>
            </a:r>
            <a:r>
              <a:rPr lang="en-US" sz="800" err="1">
                <a:latin typeface="League Spartan"/>
              </a:rPr>
              <a:t>besoins</a:t>
            </a:r>
            <a:r>
              <a:rPr lang="en-US" sz="800">
                <a:latin typeface="League Spartan"/>
              </a:rPr>
              <a:t> et les </a:t>
            </a:r>
            <a:r>
              <a:rPr lang="en-US" sz="800" err="1">
                <a:latin typeface="League Spartan"/>
              </a:rPr>
              <a:t>attentes</a:t>
            </a:r>
            <a:r>
              <a:rPr lang="en-US" sz="800">
                <a:latin typeface="League Spartan"/>
              </a:rPr>
              <a:t> des </a:t>
            </a:r>
            <a:r>
              <a:rPr lang="en-US" sz="800" err="1">
                <a:latin typeface="League Spartan"/>
              </a:rPr>
              <a:t>futurs</a:t>
            </a:r>
            <a:r>
              <a:rPr lang="en-US" sz="800">
                <a:latin typeface="League Spartan"/>
              </a:rPr>
              <a:t> </a:t>
            </a:r>
            <a:r>
              <a:rPr lang="en-US" sz="800" err="1">
                <a:latin typeface="League Spartan"/>
              </a:rPr>
              <a:t>usagers</a:t>
            </a:r>
            <a:r>
              <a:rPr lang="en-US" sz="800">
                <a:latin typeface="League Spartan"/>
              </a:rPr>
              <a:t>’ (</a:t>
            </a:r>
            <a:r>
              <a:rPr lang="en-US" sz="800" u="sng">
                <a:latin typeface="League Spartan"/>
                <a:hlinkClick r:id="rId4">
                  <a:extLst>
                    <a:ext uri="{A12FA001-AC4F-418D-AE19-62706E023703}">
                      <ahyp:hlinkClr xmlns:ahyp="http://schemas.microsoft.com/office/drawing/2018/hyperlinkcolor" val="tx"/>
                    </a:ext>
                  </a:extLst>
                </a:hlinkClick>
              </a:rPr>
              <a:t>https://hal-bnf.archives-ouvertes.fr/hal-01739730/document</a:t>
            </a:r>
            <a:r>
              <a:rPr lang="en-US" sz="800">
                <a:latin typeface="League Spartan"/>
              </a:rPr>
              <a:t>)</a:t>
            </a:r>
            <a:endParaRPr lang="en-US" sz="800"/>
          </a:p>
        </p:txBody>
      </p:sp>
    </p:spTree>
    <p:extLst>
      <p:ext uri="{BB962C8B-B14F-4D97-AF65-F5344CB8AC3E}">
        <p14:creationId xmlns:p14="http://schemas.microsoft.com/office/powerpoint/2010/main" val="2013936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4"/>
          <p:cNvSpPr txBox="1">
            <a:spLocks noGrp="1"/>
          </p:cNvSpPr>
          <p:nvPr>
            <p:ph type="title"/>
          </p:nvPr>
        </p:nvSpPr>
        <p:spPr>
          <a:xfrm>
            <a:off x="407200" y="1748750"/>
            <a:ext cx="1928700" cy="11709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BE" b="1">
                <a:latin typeface="League Spartan"/>
                <a:ea typeface="League Spartan"/>
                <a:cs typeface="League Spartan"/>
                <a:sym typeface="League Spartan"/>
              </a:rPr>
              <a:t>Agenda</a:t>
            </a:r>
            <a:endParaRPr b="1">
              <a:latin typeface="League Spartan"/>
              <a:ea typeface="League Spartan"/>
              <a:cs typeface="League Spartan"/>
              <a:sym typeface="League Spartan"/>
            </a:endParaRPr>
          </a:p>
        </p:txBody>
      </p:sp>
      <p:sp>
        <p:nvSpPr>
          <p:cNvPr id="67" name="Google Shape;67;p14"/>
          <p:cNvSpPr/>
          <p:nvPr/>
        </p:nvSpPr>
        <p:spPr>
          <a:xfrm>
            <a:off x="501825" y="2846750"/>
            <a:ext cx="768000" cy="729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4"/>
          <p:cNvSpPr txBox="1"/>
          <p:nvPr/>
        </p:nvSpPr>
        <p:spPr>
          <a:xfrm>
            <a:off x="4543425" y="1393025"/>
            <a:ext cx="4029000" cy="3108513"/>
          </a:xfrm>
          <a:prstGeom prst="rect">
            <a:avLst/>
          </a:prstGeom>
          <a:noFill/>
          <a:ln>
            <a:noFill/>
          </a:ln>
        </p:spPr>
        <p:txBody>
          <a:bodyPr spcFirstLastPara="1" wrap="square" lIns="91425" tIns="91425" rIns="91425" bIns="91425" anchor="t" anchorCtr="0">
            <a:spAutoFit/>
          </a:bodyPr>
          <a:lstStyle/>
          <a:p>
            <a:pPr marL="107950">
              <a:buSzPts val="1900"/>
            </a:pPr>
            <a:r>
              <a:rPr lang="en-BE" sz="1900">
                <a:latin typeface="League Spartan Medium"/>
                <a:ea typeface="League Spartan Medium"/>
                <a:cs typeface="League Spartan Medium"/>
                <a:sym typeface="League Spartan Medium"/>
              </a:rPr>
              <a:t>Getting familiar </a:t>
            </a:r>
            <a:endParaRPr lang="en-US" sz="1900" b="0" i="0" u="none" strike="noStrike" cap="none">
              <a:solidFill>
                <a:srgbClr val="000000"/>
              </a:solidFill>
              <a:latin typeface="League Spartan Medium"/>
              <a:ea typeface="League Spartan Medium"/>
              <a:cs typeface="League Spartan Medium"/>
            </a:endParaRPr>
          </a:p>
          <a:p>
            <a:pPr marL="107950" marR="0" lvl="0" algn="l" rtl="0">
              <a:lnSpc>
                <a:spcPct val="100000"/>
              </a:lnSpc>
              <a:spcBef>
                <a:spcPts val="0"/>
              </a:spcBef>
              <a:spcAft>
                <a:spcPts val="0"/>
              </a:spcAft>
              <a:buClr>
                <a:srgbClr val="000000"/>
              </a:buClr>
              <a:buSzPts val="1900"/>
            </a:pPr>
            <a:r>
              <a:rPr lang="en-BE" sz="1900">
                <a:latin typeface="League Spartan Medium"/>
                <a:ea typeface="League Spartan Medium"/>
                <a:cs typeface="League Spartan Medium"/>
                <a:sym typeface="League Spartan Medium"/>
              </a:rPr>
              <a:t>Introduction to the </a:t>
            </a:r>
            <a:r>
              <a:rPr lang="en-BE" sz="1900" b="0" i="0" u="none" strike="noStrike" cap="none" err="1">
                <a:solidFill>
                  <a:srgbClr val="000000"/>
                </a:solidFill>
                <a:latin typeface="League Spartan Medium"/>
                <a:ea typeface="League Spartan Medium"/>
                <a:cs typeface="League Spartan Medium"/>
                <a:sym typeface="League Spartan Medium"/>
              </a:rPr>
              <a:t>BelgicaWeb</a:t>
            </a:r>
            <a:r>
              <a:rPr lang="en-BE" sz="1900" b="0" i="0" u="none" strike="noStrike" cap="none">
                <a:solidFill>
                  <a:srgbClr val="000000"/>
                </a:solidFill>
                <a:latin typeface="League Spartan Medium"/>
                <a:ea typeface="League Spartan Medium"/>
                <a:cs typeface="League Spartan Medium"/>
                <a:sym typeface="League Spartan Medium"/>
              </a:rPr>
              <a:t> project</a:t>
            </a:r>
            <a:endParaRPr sz="1900" b="0" i="0" u="none" strike="noStrike" cap="none">
              <a:solidFill>
                <a:srgbClr val="000000"/>
              </a:solidFill>
              <a:latin typeface="League Spartan Medium"/>
              <a:ea typeface="League Spartan Medium"/>
              <a:cs typeface="League Spartan Medium"/>
            </a:endParaRPr>
          </a:p>
          <a:p>
            <a:pPr marL="107950">
              <a:buSzPts val="1900"/>
            </a:pPr>
            <a:r>
              <a:rPr lang="en-US" sz="1900">
                <a:latin typeface="League Spartan Medium"/>
                <a:ea typeface="League Spartan Medium"/>
                <a:cs typeface="League Spartan Medium"/>
              </a:rPr>
              <a:t>Workshop outline:</a:t>
            </a:r>
          </a:p>
          <a:p>
            <a:pPr marL="450850" lvl="8" indent="-342900">
              <a:buSzPts val="1900"/>
              <a:buFont typeface="Arial" panose="020B0604020202020204" pitchFamily="34" charset="0"/>
              <a:buChar char="•"/>
            </a:pPr>
            <a:r>
              <a:rPr lang="en-US" sz="1900">
                <a:latin typeface="League Spartan Medium"/>
                <a:ea typeface="League Spartan Medium"/>
                <a:cs typeface="League Spartan Medium"/>
              </a:rPr>
              <a:t>Topic 1: Selection of content</a:t>
            </a:r>
          </a:p>
          <a:p>
            <a:pPr marL="450850" lvl="2" indent="-342900">
              <a:buSzPts val="1900"/>
              <a:buFont typeface="Arial" panose="020B0604020202020204" pitchFamily="34" charset="0"/>
              <a:buChar char="•"/>
            </a:pPr>
            <a:r>
              <a:rPr lang="en-US" sz="1900">
                <a:latin typeface="League Spartan Medium"/>
                <a:ea typeface="League Spartan Medium"/>
                <a:cs typeface="League Spartan Medium"/>
              </a:rPr>
              <a:t>Topic 2: Access</a:t>
            </a:r>
          </a:p>
          <a:p>
            <a:pPr marL="450850" lvl="2" indent="-342900">
              <a:buSzPts val="1900"/>
              <a:buFont typeface="Arial" panose="020B0604020202020204" pitchFamily="34" charset="0"/>
              <a:buChar char="•"/>
            </a:pPr>
            <a:r>
              <a:rPr lang="en-US" sz="1900">
                <a:latin typeface="League Spartan Medium"/>
                <a:ea typeface="League Spartan Medium"/>
                <a:cs typeface="League Spartan Medium"/>
              </a:rPr>
              <a:t>Web Archival Literacy</a:t>
            </a:r>
          </a:p>
          <a:p>
            <a:pPr marL="107950">
              <a:buSzPts val="1900"/>
            </a:pPr>
            <a:r>
              <a:rPr lang="en-US" sz="1900">
                <a:latin typeface="League Spartan Medium"/>
                <a:ea typeface="League Spartan Medium"/>
                <a:cs typeface="League Spartan Medium"/>
              </a:rPr>
              <a:t>Wrap-up</a:t>
            </a:r>
          </a:p>
          <a:p>
            <a:pPr marL="457200" indent="-349250">
              <a:buSzPts val="1900"/>
              <a:buFont typeface="Arial"/>
              <a:buChar char="•"/>
            </a:pPr>
            <a:endParaRPr lang="en-US" sz="1900">
              <a:latin typeface="League Spartan Medium"/>
              <a:ea typeface="League Spartan Medium"/>
              <a:cs typeface="League Spartan Medium"/>
            </a:endParaRPr>
          </a:p>
          <a:p>
            <a:pPr marL="457200" indent="-349250">
              <a:buSzPts val="1900"/>
              <a:buFont typeface="Arial"/>
              <a:buChar char="•"/>
            </a:pPr>
            <a:endParaRPr lang="en-US" sz="1900">
              <a:latin typeface="League Spartan Medium"/>
              <a:ea typeface="League Spartan Medium"/>
              <a:cs typeface="League Spartan Medium"/>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Example 2: US National Archives</a:t>
            </a:r>
          </a:p>
        </p:txBody>
      </p:sp>
      <p:sp>
        <p:nvSpPr>
          <p:cNvPr id="3" name="Text Placeholder 2">
            <a:extLst>
              <a:ext uri="{FF2B5EF4-FFF2-40B4-BE49-F238E27FC236}">
                <a16:creationId xmlns:a16="http://schemas.microsoft.com/office/drawing/2014/main" id="{CDAB0D9B-407A-FC5E-8460-52A1AE28EFF5}"/>
              </a:ext>
            </a:extLst>
          </p:cNvPr>
          <p:cNvSpPr>
            <a:spLocks noGrp="1"/>
          </p:cNvSpPr>
          <p:nvPr>
            <p:ph type="body" idx="1"/>
          </p:nvPr>
        </p:nvSpPr>
        <p:spPr/>
        <p:txBody>
          <a:bodyPr/>
          <a:lstStyle/>
          <a:p>
            <a:pPr indent="-361950" algn="just">
              <a:lnSpc>
                <a:spcPct val="114999"/>
              </a:lnSpc>
              <a:buChar char="•"/>
            </a:pPr>
            <a:endParaRPr lang="en" sz="1700">
              <a:solidFill>
                <a:schemeClr val="dk1"/>
              </a:solidFill>
              <a:latin typeface="League Spartan"/>
            </a:endParaRPr>
          </a:p>
          <a:p>
            <a:pPr marL="95250" indent="0" algn="just">
              <a:lnSpc>
                <a:spcPct val="114999"/>
              </a:lnSpc>
              <a:buNone/>
            </a:pPr>
            <a:endParaRPr lang="en" sz="1700">
              <a:solidFill>
                <a:schemeClr val="dk1"/>
              </a:solidFill>
              <a:latin typeface="League Spartan"/>
            </a:endParaRPr>
          </a:p>
          <a:p>
            <a:pPr indent="-361950" algn="just">
              <a:lnSpc>
                <a:spcPct val="114999"/>
              </a:lnSpc>
              <a:buFont typeface="Arial"/>
              <a:buChar char="•"/>
            </a:pPr>
            <a:endParaRPr lang="en" sz="1700">
              <a:solidFill>
                <a:schemeClr val="dk1"/>
              </a:solidFill>
              <a:latin typeface="League Spartan"/>
            </a:endParaRPr>
          </a:p>
        </p:txBody>
      </p:sp>
      <p:sp>
        <p:nvSpPr>
          <p:cNvPr id="6" name="TextBox 5">
            <a:extLst>
              <a:ext uri="{FF2B5EF4-FFF2-40B4-BE49-F238E27FC236}">
                <a16:creationId xmlns:a16="http://schemas.microsoft.com/office/drawing/2014/main" id="{8AFA5498-97C2-AC91-70BA-7301360397A7}"/>
              </a:ext>
            </a:extLst>
          </p:cNvPr>
          <p:cNvSpPr txBox="1"/>
          <p:nvPr/>
        </p:nvSpPr>
        <p:spPr>
          <a:xfrm>
            <a:off x="4181890" y="4753389"/>
            <a:ext cx="496086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 sz="800">
                <a:solidFill>
                  <a:schemeClr val="dk1"/>
                </a:solidFill>
                <a:latin typeface="League Spartan"/>
              </a:rPr>
              <a:t>Personas created to establish a more robust and data informed understanding of the individuals that engage digitally with the collections @US National Archives (</a:t>
            </a:r>
            <a:r>
              <a:rPr lang="en" sz="800">
                <a:latin typeface="League Spartan"/>
                <a:hlinkClick r:id="rId2">
                  <a:extLst>
                    <a:ext uri="{A12FA001-AC4F-418D-AE19-62706E023703}">
                      <ahyp:hlinkClr xmlns:ahyp="http://schemas.microsoft.com/office/drawing/2018/hyperlinkcolor" val="tx"/>
                    </a:ext>
                  </a:extLst>
                </a:hlinkClick>
              </a:rPr>
              <a:t>https://www.archives.gov/digitalstrategy/personas</a:t>
            </a:r>
            <a:r>
              <a:rPr lang="en" sz="800">
                <a:solidFill>
                  <a:schemeClr val="dk1"/>
                </a:solidFill>
                <a:latin typeface="League Spartan"/>
              </a:rPr>
              <a:t>). </a:t>
            </a:r>
            <a:endParaRPr lang="en-US" sz="800">
              <a:solidFill>
                <a:schemeClr val="dk1"/>
              </a:solidFill>
              <a:latin typeface="League Spartan"/>
            </a:endParaRPr>
          </a:p>
          <a:p>
            <a:pPr algn="r"/>
            <a:endParaRPr lang="en-US" sz="800">
              <a:latin typeface="League Spartan"/>
            </a:endParaRPr>
          </a:p>
        </p:txBody>
      </p:sp>
      <p:pic>
        <p:nvPicPr>
          <p:cNvPr id="7" name="Picture 6" descr="A screenshot of a computer application&#10;&#10;Description automatically generated">
            <a:extLst>
              <a:ext uri="{FF2B5EF4-FFF2-40B4-BE49-F238E27FC236}">
                <a16:creationId xmlns:a16="http://schemas.microsoft.com/office/drawing/2014/main" id="{E52E24C4-9940-0F7E-8040-301DEAD12B80}"/>
              </a:ext>
            </a:extLst>
          </p:cNvPr>
          <p:cNvPicPr>
            <a:picLocks noChangeAspect="1"/>
          </p:cNvPicPr>
          <p:nvPr/>
        </p:nvPicPr>
        <p:blipFill>
          <a:blip r:embed="rId3"/>
          <a:stretch>
            <a:fillRect/>
          </a:stretch>
        </p:blipFill>
        <p:spPr>
          <a:xfrm>
            <a:off x="788918" y="1211332"/>
            <a:ext cx="3390900" cy="3171825"/>
          </a:xfrm>
          <a:prstGeom prst="rect">
            <a:avLst/>
          </a:prstGeom>
        </p:spPr>
      </p:pic>
      <p:pic>
        <p:nvPicPr>
          <p:cNvPr id="8" name="Picture 7" descr="A close-up of a website&#10;&#10;Description automatically generated">
            <a:extLst>
              <a:ext uri="{FF2B5EF4-FFF2-40B4-BE49-F238E27FC236}">
                <a16:creationId xmlns:a16="http://schemas.microsoft.com/office/drawing/2014/main" id="{62F631E4-E65D-E465-6DAA-015631D108EE}"/>
              </a:ext>
            </a:extLst>
          </p:cNvPr>
          <p:cNvPicPr>
            <a:picLocks noChangeAspect="1"/>
          </p:cNvPicPr>
          <p:nvPr/>
        </p:nvPicPr>
        <p:blipFill>
          <a:blip r:embed="rId4"/>
          <a:stretch>
            <a:fillRect/>
          </a:stretch>
        </p:blipFill>
        <p:spPr>
          <a:xfrm>
            <a:off x="4975777" y="1155424"/>
            <a:ext cx="3381375" cy="3171825"/>
          </a:xfrm>
          <a:prstGeom prst="rect">
            <a:avLst/>
          </a:prstGeom>
        </p:spPr>
      </p:pic>
    </p:spTree>
    <p:extLst>
      <p:ext uri="{BB962C8B-B14F-4D97-AF65-F5344CB8AC3E}">
        <p14:creationId xmlns:p14="http://schemas.microsoft.com/office/powerpoint/2010/main" val="5066323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Example 3: BESOCIAL</a:t>
            </a:r>
          </a:p>
        </p:txBody>
      </p:sp>
      <p:sp>
        <p:nvSpPr>
          <p:cNvPr id="6" name="TextBox 5">
            <a:extLst>
              <a:ext uri="{FF2B5EF4-FFF2-40B4-BE49-F238E27FC236}">
                <a16:creationId xmlns:a16="http://schemas.microsoft.com/office/drawing/2014/main" id="{8AFA5498-97C2-AC91-70BA-7301360397A7}"/>
              </a:ext>
            </a:extLst>
          </p:cNvPr>
          <p:cNvSpPr txBox="1"/>
          <p:nvPr/>
        </p:nvSpPr>
        <p:spPr>
          <a:xfrm>
            <a:off x="3847354" y="4720865"/>
            <a:ext cx="5295402" cy="8679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800">
                <a:solidFill>
                  <a:schemeClr val="dk1"/>
                </a:solidFill>
                <a:latin typeface="League Spartan"/>
              </a:rPr>
              <a:t>Personas created based on in-depth interviews and survey data (n=399, see </a:t>
            </a:r>
            <a:r>
              <a:rPr lang="en-US" sz="800">
                <a:solidFill>
                  <a:schemeClr val="dk1"/>
                </a:solidFill>
                <a:latin typeface="League Spartan"/>
                <a:hlinkClick r:id="rId2">
                  <a:extLst>
                    <a:ext uri="{A12FA001-AC4F-418D-AE19-62706E023703}">
                      <ahyp:hlinkClr xmlns:ahyp="http://schemas.microsoft.com/office/drawing/2018/hyperlinkcolor" val="tx"/>
                    </a:ext>
                  </a:extLst>
                </a:hlinkClick>
              </a:rPr>
              <a:t>https://bit.ly/dashboardPROMISEBESOCIAL</a:t>
            </a:r>
            <a:r>
              <a:rPr lang="en-US" sz="800">
                <a:solidFill>
                  <a:schemeClr val="dk1"/>
                </a:solidFill>
                <a:latin typeface="League Spartan"/>
              </a:rPr>
              <a:t> for interactive Tableau dashboard) within the context of </a:t>
            </a:r>
            <a:r>
              <a:rPr lang="en-US" sz="800" err="1">
                <a:solidFill>
                  <a:schemeClr val="dk1"/>
                </a:solidFill>
                <a:latin typeface="League Spartan"/>
              </a:rPr>
              <a:t>Belspo</a:t>
            </a:r>
            <a:r>
              <a:rPr lang="en-US" sz="800">
                <a:solidFill>
                  <a:schemeClr val="dk1"/>
                </a:solidFill>
                <a:latin typeface="League Spartan"/>
              </a:rPr>
              <a:t> funded project </a:t>
            </a:r>
            <a:r>
              <a:rPr lang="en-US" sz="800" b="1">
                <a:solidFill>
                  <a:schemeClr val="dk1"/>
                </a:solidFill>
                <a:latin typeface="League Spartan"/>
              </a:rPr>
              <a:t>PROMISE</a:t>
            </a:r>
            <a:r>
              <a:rPr lang="en-US" sz="800">
                <a:solidFill>
                  <a:schemeClr val="dk1"/>
                </a:solidFill>
                <a:latin typeface="League Spartan"/>
              </a:rPr>
              <a:t> &amp; </a:t>
            </a:r>
            <a:r>
              <a:rPr lang="en-US" sz="800" b="1">
                <a:solidFill>
                  <a:schemeClr val="dk1"/>
                </a:solidFill>
                <a:latin typeface="League Spartan"/>
              </a:rPr>
              <a:t>BESOCIAL </a:t>
            </a:r>
            <a:r>
              <a:rPr lang="en-US" sz="800">
                <a:solidFill>
                  <a:schemeClr val="dk1"/>
                </a:solidFill>
                <a:latin typeface="League Spartan"/>
              </a:rPr>
              <a:t>(2020-2022).</a:t>
            </a:r>
          </a:p>
          <a:p>
            <a:pPr algn="r">
              <a:lnSpc>
                <a:spcPct val="114999"/>
              </a:lnSpc>
            </a:pPr>
            <a:endParaRPr lang="en" sz="800">
              <a:solidFill>
                <a:schemeClr val="dk1"/>
              </a:solidFill>
              <a:latin typeface="League Spartan"/>
            </a:endParaRPr>
          </a:p>
          <a:p>
            <a:pPr marL="285750" indent="-361950" algn="r">
              <a:lnSpc>
                <a:spcPct val="114999"/>
              </a:lnSpc>
              <a:buFont typeface="Arial,Sans-Serif"/>
              <a:buChar char="•"/>
            </a:pPr>
            <a:endParaRPr lang="en" sz="800">
              <a:solidFill>
                <a:schemeClr val="dk1"/>
              </a:solidFill>
              <a:latin typeface="League Spartan"/>
            </a:endParaRPr>
          </a:p>
          <a:p>
            <a:pPr algn="r"/>
            <a:endParaRPr lang="en" sz="800">
              <a:solidFill>
                <a:schemeClr val="dk1"/>
              </a:solidFill>
              <a:latin typeface="League Spartan"/>
            </a:endParaRPr>
          </a:p>
        </p:txBody>
      </p:sp>
      <p:pic>
        <p:nvPicPr>
          <p:cNvPr id="7" name="Picture 6" descr="A logo with lines and dots&#10;&#10;Description automatically generated">
            <a:extLst>
              <a:ext uri="{FF2B5EF4-FFF2-40B4-BE49-F238E27FC236}">
                <a16:creationId xmlns:a16="http://schemas.microsoft.com/office/drawing/2014/main" id="{F4EBC5B7-B653-84BA-C80E-DE8BB8237FFB}"/>
              </a:ext>
            </a:extLst>
          </p:cNvPr>
          <p:cNvPicPr>
            <a:picLocks noChangeAspect="1"/>
          </p:cNvPicPr>
          <p:nvPr/>
        </p:nvPicPr>
        <p:blipFill rotWithShape="1">
          <a:blip r:embed="rId3"/>
          <a:srcRect r="968" b="682"/>
          <a:stretch/>
        </p:blipFill>
        <p:spPr>
          <a:xfrm>
            <a:off x="7424530" y="96493"/>
            <a:ext cx="1584718" cy="1494674"/>
          </a:xfrm>
          <a:prstGeom prst="rect">
            <a:avLst/>
          </a:prstGeom>
        </p:spPr>
      </p:pic>
      <p:sp>
        <p:nvSpPr>
          <p:cNvPr id="25" name="Google Shape;343;p49">
            <a:extLst>
              <a:ext uri="{FF2B5EF4-FFF2-40B4-BE49-F238E27FC236}">
                <a16:creationId xmlns:a16="http://schemas.microsoft.com/office/drawing/2014/main" id="{94FC3BB9-5F9C-B763-B3F1-657DD3537C66}"/>
              </a:ext>
            </a:extLst>
          </p:cNvPr>
          <p:cNvSpPr txBox="1"/>
          <p:nvPr/>
        </p:nvSpPr>
        <p:spPr>
          <a:xfrm>
            <a:off x="346351" y="3024227"/>
            <a:ext cx="14724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post-doc researcher in communication sciences </a:t>
            </a:r>
            <a:endParaRPr sz="700" i="1"/>
          </a:p>
        </p:txBody>
      </p:sp>
      <p:sp>
        <p:nvSpPr>
          <p:cNvPr id="27" name="Google Shape;344;p49">
            <a:extLst>
              <a:ext uri="{FF2B5EF4-FFF2-40B4-BE49-F238E27FC236}">
                <a16:creationId xmlns:a16="http://schemas.microsoft.com/office/drawing/2014/main" id="{A526ED42-4774-3C3D-F542-D656A8F9CBA9}"/>
              </a:ext>
            </a:extLst>
          </p:cNvPr>
          <p:cNvSpPr txBox="1"/>
          <p:nvPr/>
        </p:nvSpPr>
        <p:spPr>
          <a:xfrm>
            <a:off x="3737351" y="3024227"/>
            <a:ext cx="16638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35-year old journalist working for the newspaper </a:t>
            </a:r>
            <a:endParaRPr sz="700" i="1"/>
          </a:p>
        </p:txBody>
      </p:sp>
      <p:sp>
        <p:nvSpPr>
          <p:cNvPr id="29" name="Google Shape;345;p49">
            <a:extLst>
              <a:ext uri="{FF2B5EF4-FFF2-40B4-BE49-F238E27FC236}">
                <a16:creationId xmlns:a16="http://schemas.microsoft.com/office/drawing/2014/main" id="{3E26D3FF-BA9B-6E36-A751-63F1B43F6A89}"/>
              </a:ext>
            </a:extLst>
          </p:cNvPr>
          <p:cNvSpPr txBox="1"/>
          <p:nvPr/>
        </p:nvSpPr>
        <p:spPr>
          <a:xfrm>
            <a:off x="5593276" y="3024227"/>
            <a:ext cx="15987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28-year old scientific researcher @KBR </a:t>
            </a:r>
            <a:endParaRPr sz="700" i="1"/>
          </a:p>
        </p:txBody>
      </p:sp>
      <p:sp>
        <p:nvSpPr>
          <p:cNvPr id="31" name="Google Shape;346;p49">
            <a:extLst>
              <a:ext uri="{FF2B5EF4-FFF2-40B4-BE49-F238E27FC236}">
                <a16:creationId xmlns:a16="http://schemas.microsoft.com/office/drawing/2014/main" id="{3D439F59-CCA7-41C1-B44D-0C09455BC104}"/>
              </a:ext>
            </a:extLst>
          </p:cNvPr>
          <p:cNvSpPr txBox="1"/>
          <p:nvPr/>
        </p:nvSpPr>
        <p:spPr>
          <a:xfrm>
            <a:off x="7295851" y="3024227"/>
            <a:ext cx="14724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68-year old former team coordinator </a:t>
            </a:r>
            <a:endParaRPr sz="700" i="1"/>
          </a:p>
        </p:txBody>
      </p:sp>
      <p:sp>
        <p:nvSpPr>
          <p:cNvPr id="33" name="Google Shape;347;p49">
            <a:extLst>
              <a:ext uri="{FF2B5EF4-FFF2-40B4-BE49-F238E27FC236}">
                <a16:creationId xmlns:a16="http://schemas.microsoft.com/office/drawing/2014/main" id="{ADD17D11-CF45-6778-7A10-03C9A1C1CDD6}"/>
              </a:ext>
            </a:extLst>
          </p:cNvPr>
          <p:cNvSpPr txBox="1"/>
          <p:nvPr/>
        </p:nvSpPr>
        <p:spPr>
          <a:xfrm>
            <a:off x="768151" y="190312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nl" sz="1604" b="1">
                <a:solidFill>
                  <a:schemeClr val="dk1"/>
                </a:solidFill>
                <a:latin typeface="Calibri"/>
                <a:ea typeface="Calibri"/>
                <a:cs typeface="Calibri"/>
                <a:sym typeface="Calibri"/>
              </a:rPr>
              <a:t>Bart</a:t>
            </a:r>
            <a:endParaRPr sz="1300" b="1"/>
          </a:p>
        </p:txBody>
      </p:sp>
      <p:sp>
        <p:nvSpPr>
          <p:cNvPr id="35" name="Google Shape;348;p49">
            <a:extLst>
              <a:ext uri="{FF2B5EF4-FFF2-40B4-BE49-F238E27FC236}">
                <a16:creationId xmlns:a16="http://schemas.microsoft.com/office/drawing/2014/main" id="{FE35C19B-E12A-442C-C0CE-061E19974754}"/>
              </a:ext>
            </a:extLst>
          </p:cNvPr>
          <p:cNvSpPr txBox="1"/>
          <p:nvPr/>
        </p:nvSpPr>
        <p:spPr>
          <a:xfrm>
            <a:off x="1946526" y="3024227"/>
            <a:ext cx="15987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PhD-student in computational linguistics </a:t>
            </a:r>
            <a:endParaRPr sz="700" i="1"/>
          </a:p>
        </p:txBody>
      </p:sp>
      <p:sp>
        <p:nvSpPr>
          <p:cNvPr id="37" name="Google Shape;349;p49">
            <a:extLst>
              <a:ext uri="{FF2B5EF4-FFF2-40B4-BE49-F238E27FC236}">
                <a16:creationId xmlns:a16="http://schemas.microsoft.com/office/drawing/2014/main" id="{660CF664-5CC4-03D7-296A-98141C3CFAF3}"/>
              </a:ext>
            </a:extLst>
          </p:cNvPr>
          <p:cNvSpPr txBox="1"/>
          <p:nvPr/>
        </p:nvSpPr>
        <p:spPr>
          <a:xfrm>
            <a:off x="2443539" y="190312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Febe</a:t>
            </a:r>
            <a:endParaRPr sz="1300" b="1"/>
          </a:p>
        </p:txBody>
      </p:sp>
      <p:sp>
        <p:nvSpPr>
          <p:cNvPr id="39" name="Google Shape;350;p49">
            <a:extLst>
              <a:ext uri="{FF2B5EF4-FFF2-40B4-BE49-F238E27FC236}">
                <a16:creationId xmlns:a16="http://schemas.microsoft.com/office/drawing/2014/main" id="{6E95BF2A-9292-78AF-6B9A-DB0BF0B428BB}"/>
              </a:ext>
            </a:extLst>
          </p:cNvPr>
          <p:cNvSpPr txBox="1"/>
          <p:nvPr/>
        </p:nvSpPr>
        <p:spPr>
          <a:xfrm>
            <a:off x="4198901" y="190312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Ben</a:t>
            </a:r>
            <a:endParaRPr sz="1300" b="1"/>
          </a:p>
        </p:txBody>
      </p:sp>
      <p:sp>
        <p:nvSpPr>
          <p:cNvPr id="41" name="Google Shape;351;p49">
            <a:extLst>
              <a:ext uri="{FF2B5EF4-FFF2-40B4-BE49-F238E27FC236}">
                <a16:creationId xmlns:a16="http://schemas.microsoft.com/office/drawing/2014/main" id="{605BD8B2-FA23-906A-A3F5-F50111064DE6}"/>
              </a:ext>
            </a:extLst>
          </p:cNvPr>
          <p:cNvSpPr txBox="1"/>
          <p:nvPr/>
        </p:nvSpPr>
        <p:spPr>
          <a:xfrm>
            <a:off x="5971130" y="1903127"/>
            <a:ext cx="8430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Manou</a:t>
            </a:r>
            <a:endParaRPr sz="1300" b="1"/>
          </a:p>
        </p:txBody>
      </p:sp>
      <p:pic>
        <p:nvPicPr>
          <p:cNvPr id="43" name="Picture 42" descr="A cartoon of a person with pigtails&#10;&#10;Description automatically generated">
            <a:extLst>
              <a:ext uri="{FF2B5EF4-FFF2-40B4-BE49-F238E27FC236}">
                <a16:creationId xmlns:a16="http://schemas.microsoft.com/office/drawing/2014/main" id="{F281960E-CBC5-5DDA-7714-BAA3060CB77E}"/>
              </a:ext>
            </a:extLst>
          </p:cNvPr>
          <p:cNvPicPr>
            <a:picLocks noChangeAspect="1"/>
          </p:cNvPicPr>
          <p:nvPr/>
        </p:nvPicPr>
        <p:blipFill>
          <a:blip r:embed="rId4"/>
          <a:stretch>
            <a:fillRect/>
          </a:stretch>
        </p:blipFill>
        <p:spPr>
          <a:xfrm>
            <a:off x="2355182" y="2288027"/>
            <a:ext cx="776037" cy="757989"/>
          </a:xfrm>
          <a:prstGeom prst="rect">
            <a:avLst/>
          </a:prstGeom>
        </p:spPr>
      </p:pic>
      <p:pic>
        <p:nvPicPr>
          <p:cNvPr id="45" name="Picture 44" descr="A cartoon of a person with glasses&#10;&#10;Description automatically generated">
            <a:extLst>
              <a:ext uri="{FF2B5EF4-FFF2-40B4-BE49-F238E27FC236}">
                <a16:creationId xmlns:a16="http://schemas.microsoft.com/office/drawing/2014/main" id="{26272EB0-53E6-A291-27F0-9383DCB152D4}"/>
              </a:ext>
            </a:extLst>
          </p:cNvPr>
          <p:cNvPicPr>
            <a:picLocks noChangeAspect="1"/>
          </p:cNvPicPr>
          <p:nvPr/>
        </p:nvPicPr>
        <p:blipFill>
          <a:blip r:embed="rId5"/>
          <a:stretch>
            <a:fillRect/>
          </a:stretch>
        </p:blipFill>
        <p:spPr>
          <a:xfrm>
            <a:off x="4123824" y="2288027"/>
            <a:ext cx="776037" cy="751974"/>
          </a:xfrm>
          <a:prstGeom prst="rect">
            <a:avLst/>
          </a:prstGeom>
        </p:spPr>
      </p:pic>
      <p:pic>
        <p:nvPicPr>
          <p:cNvPr id="47" name="Picture 46" descr="A person with blonde hair&#10;&#10;Description automatically generated">
            <a:extLst>
              <a:ext uri="{FF2B5EF4-FFF2-40B4-BE49-F238E27FC236}">
                <a16:creationId xmlns:a16="http://schemas.microsoft.com/office/drawing/2014/main" id="{C66989D6-0EDF-8574-FB2C-C98F4BD9745A}"/>
              </a:ext>
            </a:extLst>
          </p:cNvPr>
          <p:cNvPicPr>
            <a:picLocks noChangeAspect="1"/>
          </p:cNvPicPr>
          <p:nvPr/>
        </p:nvPicPr>
        <p:blipFill>
          <a:blip r:embed="rId6"/>
          <a:stretch>
            <a:fillRect/>
          </a:stretch>
        </p:blipFill>
        <p:spPr>
          <a:xfrm>
            <a:off x="6006766" y="2288026"/>
            <a:ext cx="776037" cy="751974"/>
          </a:xfrm>
          <a:prstGeom prst="rect">
            <a:avLst/>
          </a:prstGeom>
        </p:spPr>
      </p:pic>
      <p:sp>
        <p:nvSpPr>
          <p:cNvPr id="49" name="Google Shape;352;p49">
            <a:extLst>
              <a:ext uri="{FF2B5EF4-FFF2-40B4-BE49-F238E27FC236}">
                <a16:creationId xmlns:a16="http://schemas.microsoft.com/office/drawing/2014/main" id="{54A24C98-BD14-7AA8-F234-B62CB6D8ED65}"/>
              </a:ext>
            </a:extLst>
          </p:cNvPr>
          <p:cNvSpPr txBox="1"/>
          <p:nvPr/>
        </p:nvSpPr>
        <p:spPr>
          <a:xfrm>
            <a:off x="7593680" y="1903127"/>
            <a:ext cx="8430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Jan</a:t>
            </a:r>
            <a:endParaRPr sz="1300" b="1"/>
          </a:p>
        </p:txBody>
      </p:sp>
      <p:pic>
        <p:nvPicPr>
          <p:cNvPr id="51" name="Picture 50" descr="A cartoon of a person&#10;&#10;Description automatically generated">
            <a:extLst>
              <a:ext uri="{FF2B5EF4-FFF2-40B4-BE49-F238E27FC236}">
                <a16:creationId xmlns:a16="http://schemas.microsoft.com/office/drawing/2014/main" id="{B11898B7-3E17-B8C9-A1E5-6C3DF2CB8DC3}"/>
              </a:ext>
            </a:extLst>
          </p:cNvPr>
          <p:cNvPicPr>
            <a:picLocks noChangeAspect="1"/>
          </p:cNvPicPr>
          <p:nvPr/>
        </p:nvPicPr>
        <p:blipFill>
          <a:blip r:embed="rId7"/>
          <a:stretch>
            <a:fillRect/>
          </a:stretch>
        </p:blipFill>
        <p:spPr>
          <a:xfrm>
            <a:off x="637347" y="2264879"/>
            <a:ext cx="781465" cy="762829"/>
          </a:xfrm>
          <a:prstGeom prst="rect">
            <a:avLst/>
          </a:prstGeom>
        </p:spPr>
      </p:pic>
      <p:pic>
        <p:nvPicPr>
          <p:cNvPr id="53" name="Picture 52" descr="A person with dark hair wearing a tie&#10;&#10;Description automatically generated">
            <a:extLst>
              <a:ext uri="{FF2B5EF4-FFF2-40B4-BE49-F238E27FC236}">
                <a16:creationId xmlns:a16="http://schemas.microsoft.com/office/drawing/2014/main" id="{E9248A55-08E4-1D2E-0F7C-D4DB278ACEB2}"/>
              </a:ext>
            </a:extLst>
          </p:cNvPr>
          <p:cNvPicPr>
            <a:picLocks noChangeAspect="1"/>
          </p:cNvPicPr>
          <p:nvPr/>
        </p:nvPicPr>
        <p:blipFill>
          <a:blip r:embed="rId8"/>
          <a:stretch>
            <a:fillRect/>
          </a:stretch>
        </p:blipFill>
        <p:spPr>
          <a:xfrm>
            <a:off x="7625798" y="2295939"/>
            <a:ext cx="781465" cy="756617"/>
          </a:xfrm>
          <a:prstGeom prst="rect">
            <a:avLst/>
          </a:prstGeom>
        </p:spPr>
      </p:pic>
    </p:spTree>
    <p:extLst>
      <p:ext uri="{BB962C8B-B14F-4D97-AF65-F5344CB8AC3E}">
        <p14:creationId xmlns:p14="http://schemas.microsoft.com/office/powerpoint/2010/main" val="2761878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#1: </a:t>
            </a:r>
            <a:r>
              <a:rPr lang="en-US" b="1">
                <a:highlight>
                  <a:srgbClr val="EAABBE"/>
                </a:highlight>
                <a:latin typeface="League Spartan Medium"/>
              </a:rPr>
              <a:t>Bart</a:t>
            </a:r>
            <a:endParaRPr lang="en-US" sz="1200"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spcFirstLastPara="1" wrap="square" lIns="91425" tIns="91425" rIns="91425" bIns="91425" anchor="t" anchorCtr="0">
            <a:noAutofit/>
          </a:bodyPr>
          <a:lstStyle/>
          <a:p>
            <a:pPr marL="0" indent="0">
              <a:lnSpc>
                <a:spcPct val="100000"/>
              </a:lnSpc>
              <a:buNone/>
            </a:pPr>
            <a:r>
              <a:rPr lang="en" b="1">
                <a:solidFill>
                  <a:srgbClr val="000000"/>
                </a:solidFill>
                <a:latin typeface="League Spartan"/>
              </a:rPr>
              <a:t>Age &amp; Profession</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42-year old post-doc researcher in communication sciences</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Goal for using social media archive</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His abstract got accepted and now he and his assistant need to urgently start researching the hypothesis that ‘more extreme political parties post more ‘populist’ content/messages on Twitter’. In order to do that they need the tweets of all Belgian political parties tweeted over the last year.</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Professional situation</a:t>
            </a:r>
            <a:r>
              <a:rPr lang="en">
                <a:solidFill>
                  <a:srgbClr val="000000"/>
                </a:solidFill>
                <a:latin typeface="League Spartan"/>
              </a:rPr>
              <a:t>: Although Bart has some programming expertise, acquired more than a decade ago, he feels that he is not up to date. Moreover, because of a heavy workload, he feels that he lacks the time to thoroughly learn/acquire new skills that are required. He has little to no expertise in working with big data nor expertise in working with analytical software that can process those big datasets.</a:t>
            </a:r>
            <a:endParaRPr lang="en-US">
              <a:solidFill>
                <a:srgbClr val="000000"/>
              </a:solidFill>
              <a:latin typeface="League Spartan"/>
            </a:endParaRPr>
          </a:p>
          <a:p>
            <a:pPr marL="114300" indent="0">
              <a:lnSpc>
                <a:spcPct val="114999"/>
              </a:lnSpc>
              <a:buNone/>
            </a:pPr>
            <a:endParaRPr lang="en-US">
              <a:latin typeface="League Spartan"/>
            </a:endParaRPr>
          </a:p>
        </p:txBody>
      </p:sp>
      <p:pic>
        <p:nvPicPr>
          <p:cNvPr id="27" name="Picture 26" descr="A logo with lines and dots&#10;&#10;Description automatically generated">
            <a:extLst>
              <a:ext uri="{FF2B5EF4-FFF2-40B4-BE49-F238E27FC236}">
                <a16:creationId xmlns:a16="http://schemas.microsoft.com/office/drawing/2014/main" id="{249ACA6D-39E8-FF35-D18F-D535D3461EDF}"/>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4" name="Picture 3" descr="A cartoon of a person&#10;&#10;Description automatically generated">
            <a:extLst>
              <a:ext uri="{FF2B5EF4-FFF2-40B4-BE49-F238E27FC236}">
                <a16:creationId xmlns:a16="http://schemas.microsoft.com/office/drawing/2014/main" id="{1DBED98D-0DC7-0391-CE24-B9241C550517}"/>
              </a:ext>
            </a:extLst>
          </p:cNvPr>
          <p:cNvPicPr>
            <a:picLocks noChangeAspect="1"/>
          </p:cNvPicPr>
          <p:nvPr/>
        </p:nvPicPr>
        <p:blipFill>
          <a:blip r:embed="rId3"/>
          <a:stretch>
            <a:fillRect/>
          </a:stretch>
        </p:blipFill>
        <p:spPr>
          <a:xfrm>
            <a:off x="8302901" y="59635"/>
            <a:ext cx="781465" cy="762829"/>
          </a:xfrm>
          <a:prstGeom prst="rect">
            <a:avLst/>
          </a:prstGeom>
        </p:spPr>
      </p:pic>
    </p:spTree>
    <p:extLst>
      <p:ext uri="{BB962C8B-B14F-4D97-AF65-F5344CB8AC3E}">
        <p14:creationId xmlns:p14="http://schemas.microsoft.com/office/powerpoint/2010/main" val="2009146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#2: </a:t>
            </a:r>
            <a:r>
              <a:rPr lang="en-US" b="1">
                <a:highlight>
                  <a:srgbClr val="EAABBE"/>
                </a:highlight>
                <a:latin typeface="League Spartan Medium"/>
              </a:rPr>
              <a:t>Febe</a:t>
            </a:r>
            <a:endParaRPr lang="en-US"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a:normAutofit fontScale="92500" lnSpcReduction="10000"/>
          </a:bodyPr>
          <a:lstStyle/>
          <a:p>
            <a:pPr marL="0" indent="0">
              <a:lnSpc>
                <a:spcPct val="100000"/>
              </a:lnSpc>
              <a:buNone/>
            </a:pPr>
            <a:r>
              <a:rPr lang="en" sz="1900" b="1">
                <a:solidFill>
                  <a:srgbClr val="000000"/>
                </a:solidFill>
                <a:latin typeface="League Spartan"/>
              </a:rPr>
              <a:t>Age &amp; Profession</a:t>
            </a:r>
            <a:r>
              <a:rPr lang="en" sz="1900">
                <a:solidFill>
                  <a:srgbClr val="000000"/>
                </a:solidFill>
                <a:latin typeface="League Spartan"/>
              </a:rPr>
              <a:t>: </a:t>
            </a:r>
            <a:endParaRPr lang="en-US" sz="1900">
              <a:solidFill>
                <a:srgbClr val="000000"/>
              </a:solidFill>
              <a:latin typeface="League Spartan"/>
            </a:endParaRPr>
          </a:p>
          <a:p>
            <a:pPr marL="0" indent="0">
              <a:lnSpc>
                <a:spcPct val="100000"/>
              </a:lnSpc>
              <a:buNone/>
            </a:pPr>
            <a:r>
              <a:rPr lang="en" sz="1900">
                <a:solidFill>
                  <a:srgbClr val="000000"/>
                </a:solidFill>
                <a:latin typeface="League Spartan"/>
              </a:rPr>
              <a:t>24-year old PhD-student in computational linguistics</a:t>
            </a:r>
            <a:endParaRPr lang="en-US" sz="1900">
              <a:solidFill>
                <a:srgbClr val="000000"/>
              </a:solidFill>
              <a:latin typeface="League Spartan"/>
            </a:endParaRPr>
          </a:p>
          <a:p>
            <a:pPr marL="0" indent="0">
              <a:lnSpc>
                <a:spcPct val="100000"/>
              </a:lnSpc>
              <a:buNone/>
            </a:pPr>
            <a:endParaRPr lang="en-US" sz="1900">
              <a:solidFill>
                <a:srgbClr val="000000"/>
              </a:solidFill>
              <a:latin typeface="League Spartan"/>
            </a:endParaRPr>
          </a:p>
          <a:p>
            <a:pPr marL="0" indent="0">
              <a:lnSpc>
                <a:spcPct val="100000"/>
              </a:lnSpc>
              <a:buNone/>
            </a:pPr>
            <a:r>
              <a:rPr lang="en" sz="1900" b="1">
                <a:solidFill>
                  <a:srgbClr val="000000"/>
                </a:solidFill>
                <a:latin typeface="League Spartan"/>
              </a:rPr>
              <a:t>Goal for using social media archive</a:t>
            </a:r>
            <a:r>
              <a:rPr lang="en" sz="1900">
                <a:solidFill>
                  <a:srgbClr val="000000"/>
                </a:solidFill>
                <a:latin typeface="League Spartan"/>
              </a:rPr>
              <a:t>: Febe is trying to develop a methodology for sentiment analysis and subjectivity detection through the deep semantic analysis of text published via social media channels. In order to train and test her code, she is looking for a big data set with (textual) social media content. </a:t>
            </a:r>
            <a:endParaRPr lang="en-US" sz="1900">
              <a:solidFill>
                <a:srgbClr val="000000"/>
              </a:solidFill>
              <a:latin typeface="League Spartan"/>
            </a:endParaRPr>
          </a:p>
          <a:p>
            <a:pPr marL="0" indent="0">
              <a:lnSpc>
                <a:spcPct val="100000"/>
              </a:lnSpc>
              <a:buNone/>
            </a:pPr>
            <a:endParaRPr lang="en-US" sz="1900">
              <a:solidFill>
                <a:srgbClr val="000000"/>
              </a:solidFill>
              <a:latin typeface="League Spartan"/>
            </a:endParaRPr>
          </a:p>
          <a:p>
            <a:pPr marL="0" indent="0">
              <a:lnSpc>
                <a:spcPct val="100000"/>
              </a:lnSpc>
              <a:buNone/>
            </a:pPr>
            <a:r>
              <a:rPr lang="en" sz="1900" b="1">
                <a:solidFill>
                  <a:srgbClr val="000000"/>
                </a:solidFill>
                <a:latin typeface="League Spartan"/>
              </a:rPr>
              <a:t>Professional situation</a:t>
            </a:r>
            <a:r>
              <a:rPr lang="en" sz="1900">
                <a:solidFill>
                  <a:srgbClr val="000000"/>
                </a:solidFill>
                <a:latin typeface="League Spartan"/>
              </a:rPr>
              <a:t>: In her first year, colleagues with more expertise helped her a lot with mastering the programming techniques and analytical software that are key in her field. This year she is following dedicated courses that focus on advanced programming through the high-performance computer cluster that her university makes available.</a:t>
            </a:r>
            <a:endParaRPr lang="en-US" sz="1900">
              <a:latin typeface="League Spartan"/>
            </a:endParaRPr>
          </a:p>
          <a:p>
            <a:pPr marL="114300" indent="0">
              <a:lnSpc>
                <a:spcPct val="114999"/>
              </a:lnSpc>
              <a:buNone/>
            </a:pPr>
            <a:endParaRPr lang="en-US">
              <a:latin typeface="League Spartan"/>
            </a:endParaRPr>
          </a:p>
        </p:txBody>
      </p:sp>
      <p:pic>
        <p:nvPicPr>
          <p:cNvPr id="5" name="Picture 4" descr="A logo with lines and dots&#10;&#10;Description automatically generated">
            <a:extLst>
              <a:ext uri="{FF2B5EF4-FFF2-40B4-BE49-F238E27FC236}">
                <a16:creationId xmlns:a16="http://schemas.microsoft.com/office/drawing/2014/main" id="{7495FDF3-48D2-5879-AAC3-67BBF07360BC}"/>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6" name="Picture 5" descr="A cartoon of a person with pigtails&#10;&#10;Description automatically generated">
            <a:extLst>
              <a:ext uri="{FF2B5EF4-FFF2-40B4-BE49-F238E27FC236}">
                <a16:creationId xmlns:a16="http://schemas.microsoft.com/office/drawing/2014/main" id="{C92C06D7-358C-C9E7-A6AF-200FAC162538}"/>
              </a:ext>
            </a:extLst>
          </p:cNvPr>
          <p:cNvPicPr>
            <a:picLocks noChangeAspect="1"/>
          </p:cNvPicPr>
          <p:nvPr/>
        </p:nvPicPr>
        <p:blipFill>
          <a:blip r:embed="rId3"/>
          <a:stretch>
            <a:fillRect/>
          </a:stretch>
        </p:blipFill>
        <p:spPr>
          <a:xfrm>
            <a:off x="8368356" y="57935"/>
            <a:ext cx="776037" cy="757989"/>
          </a:xfrm>
          <a:prstGeom prst="rect">
            <a:avLst/>
          </a:prstGeom>
        </p:spPr>
      </p:pic>
    </p:spTree>
    <p:extLst>
      <p:ext uri="{BB962C8B-B14F-4D97-AF65-F5344CB8AC3E}">
        <p14:creationId xmlns:p14="http://schemas.microsoft.com/office/powerpoint/2010/main" val="33303885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#3: </a:t>
            </a:r>
            <a:r>
              <a:rPr lang="en-US" b="1">
                <a:highlight>
                  <a:srgbClr val="EAABBE"/>
                </a:highlight>
                <a:latin typeface="League Spartan Medium"/>
              </a:rPr>
              <a:t>Ben</a:t>
            </a:r>
            <a:endParaRPr lang="en-US"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a:normAutofit/>
          </a:bodyPr>
          <a:lstStyle/>
          <a:p>
            <a:pPr marL="0" indent="0">
              <a:lnSpc>
                <a:spcPct val="100000"/>
              </a:lnSpc>
              <a:buNone/>
            </a:pPr>
            <a:r>
              <a:rPr lang="en" b="1">
                <a:solidFill>
                  <a:srgbClr val="000000"/>
                </a:solidFill>
                <a:latin typeface="League Spartan"/>
              </a:rPr>
              <a:t>Age &amp; Profession</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a 35-year old journalist working for a newspaper</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Goal for using social media archive</a:t>
            </a:r>
            <a:r>
              <a:rPr lang="en">
                <a:solidFill>
                  <a:srgbClr val="000000"/>
                </a:solidFill>
                <a:latin typeface="League Spartan"/>
              </a:rPr>
              <a:t>: For an article on ‘fake </a:t>
            </a:r>
            <a:r>
              <a:rPr lang="en" err="1">
                <a:solidFill>
                  <a:srgbClr val="000000"/>
                </a:solidFill>
                <a:latin typeface="League Spartan"/>
              </a:rPr>
              <a:t>news’</a:t>
            </a:r>
            <a:r>
              <a:rPr lang="en">
                <a:solidFill>
                  <a:srgbClr val="000000"/>
                </a:solidFill>
                <a:latin typeface="League Spartan"/>
              </a:rPr>
              <a:t> Ben needs to collect examples of fake news (posts) on social media that were posted in the past.</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Professional situation</a:t>
            </a:r>
            <a:r>
              <a:rPr lang="en">
                <a:solidFill>
                  <a:srgbClr val="000000"/>
                </a:solidFill>
                <a:latin typeface="League Spartan"/>
              </a:rPr>
              <a:t>: Ben is known for his resourcefulness and for the fact that he likes to tinker with technology and software. However, Ben has never had a formal education in programming languages or techniques, nor does he have expertise in working with big data or analytical software. </a:t>
            </a:r>
            <a:endParaRPr lang="en-US">
              <a:latin typeface="League Spartan"/>
            </a:endParaRPr>
          </a:p>
          <a:p>
            <a:pPr marL="114300" indent="0">
              <a:lnSpc>
                <a:spcPct val="114999"/>
              </a:lnSpc>
              <a:buNone/>
            </a:pPr>
            <a:endParaRPr lang="en-US">
              <a:latin typeface="League Spartan"/>
            </a:endParaRPr>
          </a:p>
        </p:txBody>
      </p:sp>
      <p:pic>
        <p:nvPicPr>
          <p:cNvPr id="4" name="Picture 3" descr="A logo with lines and dots&#10;&#10;Description automatically generated">
            <a:extLst>
              <a:ext uri="{FF2B5EF4-FFF2-40B4-BE49-F238E27FC236}">
                <a16:creationId xmlns:a16="http://schemas.microsoft.com/office/drawing/2014/main" id="{75CA111A-124A-F24F-C954-61E82DF411FB}"/>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6" name="Picture 5" descr="A cartoon of a person with glasses&#10;&#10;Description automatically generated">
            <a:extLst>
              <a:ext uri="{FF2B5EF4-FFF2-40B4-BE49-F238E27FC236}">
                <a16:creationId xmlns:a16="http://schemas.microsoft.com/office/drawing/2014/main" id="{360CED82-DF8D-1EA3-1D92-47253D660F49}"/>
              </a:ext>
            </a:extLst>
          </p:cNvPr>
          <p:cNvPicPr>
            <a:picLocks noChangeAspect="1"/>
          </p:cNvPicPr>
          <p:nvPr/>
        </p:nvPicPr>
        <p:blipFill>
          <a:blip r:embed="rId3"/>
          <a:stretch>
            <a:fillRect/>
          </a:stretch>
        </p:blipFill>
        <p:spPr>
          <a:xfrm>
            <a:off x="8366590" y="64147"/>
            <a:ext cx="776037" cy="751974"/>
          </a:xfrm>
          <a:prstGeom prst="rect">
            <a:avLst/>
          </a:prstGeom>
        </p:spPr>
      </p:pic>
    </p:spTree>
    <p:extLst>
      <p:ext uri="{BB962C8B-B14F-4D97-AF65-F5344CB8AC3E}">
        <p14:creationId xmlns:p14="http://schemas.microsoft.com/office/powerpoint/2010/main" val="14833205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#4: </a:t>
            </a:r>
            <a:r>
              <a:rPr lang="en-US" b="1">
                <a:highlight>
                  <a:srgbClr val="EAABBE"/>
                </a:highlight>
                <a:latin typeface="League Spartan Medium"/>
              </a:rPr>
              <a:t>Manou</a:t>
            </a:r>
            <a:endParaRPr lang="en-US"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a:normAutofit/>
          </a:bodyPr>
          <a:lstStyle/>
          <a:p>
            <a:pPr marL="0" indent="0">
              <a:lnSpc>
                <a:spcPct val="100000"/>
              </a:lnSpc>
              <a:buNone/>
            </a:pPr>
            <a:r>
              <a:rPr lang="en" b="1">
                <a:solidFill>
                  <a:srgbClr val="000000"/>
                </a:solidFill>
                <a:latin typeface="League Spartan"/>
              </a:rPr>
              <a:t>Age &amp; Profession</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28-year old scientific researcher @ national library</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Goal of using social media archive</a:t>
            </a:r>
            <a:r>
              <a:rPr lang="en">
                <a:solidFill>
                  <a:srgbClr val="000000"/>
                </a:solidFill>
                <a:latin typeface="League Spartan"/>
              </a:rPr>
              <a:t>: Manou wants to conduct exploratory research by means of close reading of pertinent social media channels and accounts to see whether social media comments exist on </a:t>
            </a:r>
            <a:r>
              <a:rPr lang="en" err="1">
                <a:solidFill>
                  <a:srgbClr val="000000"/>
                </a:solidFill>
                <a:latin typeface="League Spartan"/>
              </a:rPr>
              <a:t>digitised</a:t>
            </a:r>
            <a:r>
              <a:rPr lang="en">
                <a:solidFill>
                  <a:srgbClr val="000000"/>
                </a:solidFill>
                <a:latin typeface="League Spartan"/>
              </a:rPr>
              <a:t> heritage collections. In order to kick-off the collection she aims to collect as much as social media content as possible on already </a:t>
            </a:r>
            <a:r>
              <a:rPr lang="en" err="1">
                <a:solidFill>
                  <a:srgbClr val="000000"/>
                </a:solidFill>
                <a:latin typeface="League Spartan"/>
              </a:rPr>
              <a:t>digitised</a:t>
            </a:r>
            <a:r>
              <a:rPr lang="en">
                <a:solidFill>
                  <a:srgbClr val="000000"/>
                </a:solidFill>
                <a:latin typeface="League Spartan"/>
              </a:rPr>
              <a:t> heritage collections.</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Professional situation</a:t>
            </a:r>
            <a:r>
              <a:rPr lang="en">
                <a:solidFill>
                  <a:srgbClr val="000000"/>
                </a:solidFill>
                <a:latin typeface="League Spartan"/>
              </a:rPr>
              <a:t>: Manou studied information and communication sciences (during which she picked up some basic digital literacy skills).</a:t>
            </a:r>
            <a:endParaRPr lang="en-US">
              <a:latin typeface="League Spartan"/>
            </a:endParaRPr>
          </a:p>
          <a:p>
            <a:pPr marL="0" indent="0">
              <a:lnSpc>
                <a:spcPct val="100000"/>
              </a:lnSpc>
              <a:buNone/>
            </a:pPr>
            <a:endParaRPr lang="en">
              <a:solidFill>
                <a:srgbClr val="000000"/>
              </a:solidFill>
              <a:latin typeface="League Spartan"/>
            </a:endParaRPr>
          </a:p>
          <a:p>
            <a:pPr marL="114300" indent="0">
              <a:lnSpc>
                <a:spcPct val="114999"/>
              </a:lnSpc>
              <a:buNone/>
            </a:pPr>
            <a:endParaRPr lang="en-US">
              <a:latin typeface="League Spartan"/>
            </a:endParaRPr>
          </a:p>
        </p:txBody>
      </p:sp>
      <p:pic>
        <p:nvPicPr>
          <p:cNvPr id="5" name="Picture 4" descr="A logo with lines and dots&#10;&#10;Description automatically generated">
            <a:extLst>
              <a:ext uri="{FF2B5EF4-FFF2-40B4-BE49-F238E27FC236}">
                <a16:creationId xmlns:a16="http://schemas.microsoft.com/office/drawing/2014/main" id="{1EC29EEB-2A16-4C93-7090-2E3349AA0038}"/>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6" name="Picture 5" descr="A person with blonde hair&#10;&#10;Description automatically generated">
            <a:extLst>
              <a:ext uri="{FF2B5EF4-FFF2-40B4-BE49-F238E27FC236}">
                <a16:creationId xmlns:a16="http://schemas.microsoft.com/office/drawing/2014/main" id="{19FD9B46-96C8-4E18-C291-0C0494FF5FA5}"/>
              </a:ext>
            </a:extLst>
          </p:cNvPr>
          <p:cNvPicPr>
            <a:picLocks noChangeAspect="1"/>
          </p:cNvPicPr>
          <p:nvPr/>
        </p:nvPicPr>
        <p:blipFill>
          <a:blip r:embed="rId3"/>
          <a:stretch>
            <a:fillRect/>
          </a:stretch>
        </p:blipFill>
        <p:spPr>
          <a:xfrm>
            <a:off x="8367309" y="64146"/>
            <a:ext cx="776037" cy="751974"/>
          </a:xfrm>
          <a:prstGeom prst="rect">
            <a:avLst/>
          </a:prstGeom>
        </p:spPr>
      </p:pic>
    </p:spTree>
    <p:extLst>
      <p:ext uri="{BB962C8B-B14F-4D97-AF65-F5344CB8AC3E}">
        <p14:creationId xmlns:p14="http://schemas.microsoft.com/office/powerpoint/2010/main" val="3513660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Persona #5: </a:t>
            </a:r>
            <a:r>
              <a:rPr lang="en-US" b="1">
                <a:highlight>
                  <a:srgbClr val="EAABBE"/>
                </a:highlight>
                <a:latin typeface="League Spartan Medium"/>
              </a:rPr>
              <a:t>Jan</a:t>
            </a:r>
            <a:endParaRPr lang="en-US" b="1">
              <a:highlight>
                <a:srgbClr val="EAABBE"/>
              </a:highlight>
            </a:endParaRPr>
          </a:p>
        </p:txBody>
      </p:sp>
      <p:sp>
        <p:nvSpPr>
          <p:cNvPr id="8" name="Text Placeholder 7">
            <a:extLst>
              <a:ext uri="{FF2B5EF4-FFF2-40B4-BE49-F238E27FC236}">
                <a16:creationId xmlns:a16="http://schemas.microsoft.com/office/drawing/2014/main" id="{E8DB962D-1837-2238-44AA-7B18920CF2EA}"/>
              </a:ext>
            </a:extLst>
          </p:cNvPr>
          <p:cNvSpPr>
            <a:spLocks noGrp="1"/>
          </p:cNvSpPr>
          <p:nvPr>
            <p:ph type="body" idx="1"/>
          </p:nvPr>
        </p:nvSpPr>
        <p:spPr/>
        <p:txBody>
          <a:bodyPr>
            <a:normAutofit lnSpcReduction="10000"/>
          </a:bodyPr>
          <a:lstStyle/>
          <a:p>
            <a:pPr marL="0" indent="0">
              <a:lnSpc>
                <a:spcPct val="100000"/>
              </a:lnSpc>
              <a:buNone/>
            </a:pPr>
            <a:r>
              <a:rPr lang="en" b="1">
                <a:solidFill>
                  <a:srgbClr val="000000"/>
                </a:solidFill>
                <a:latin typeface="League Spartan"/>
              </a:rPr>
              <a:t>Age &amp; Profession</a:t>
            </a:r>
            <a:r>
              <a:rPr lang="en">
                <a:solidFill>
                  <a:srgbClr val="000000"/>
                </a:solidFill>
                <a:latin typeface="League Spartan"/>
              </a:rPr>
              <a:t>: </a:t>
            </a:r>
            <a:endParaRPr lang="en-US">
              <a:solidFill>
                <a:srgbClr val="000000"/>
              </a:solidFill>
              <a:latin typeface="League Spartan"/>
            </a:endParaRPr>
          </a:p>
          <a:p>
            <a:pPr marL="0" indent="0">
              <a:lnSpc>
                <a:spcPct val="100000"/>
              </a:lnSpc>
              <a:buNone/>
            </a:pPr>
            <a:r>
              <a:rPr lang="en">
                <a:solidFill>
                  <a:srgbClr val="000000"/>
                </a:solidFill>
                <a:latin typeface="League Spartan"/>
              </a:rPr>
              <a:t>68-year old former team coordinator at a car manufacturer, now retired.</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Goal of using social media archive</a:t>
            </a:r>
            <a:r>
              <a:rPr lang="en">
                <a:solidFill>
                  <a:srgbClr val="000000"/>
                </a:solidFill>
                <a:latin typeface="League Spartan"/>
              </a:rPr>
              <a:t>: Jan regularly writes blog posts for the website of the Belgian China-Belgium club. For one of these blog posts, he would like to elaborate on how China is described and framed in Belgium, in particular on how China is portrayed on Belgian social media and how this discourse evolved over time. In order to do this, he needs all Belgian social media content about China he can get his hands on. </a:t>
            </a:r>
            <a:endParaRPr lang="en-US">
              <a:solidFill>
                <a:srgbClr val="000000"/>
              </a:solidFill>
              <a:latin typeface="League Spartan"/>
            </a:endParaRPr>
          </a:p>
          <a:p>
            <a:pPr marL="0" indent="0">
              <a:lnSpc>
                <a:spcPct val="100000"/>
              </a:lnSpc>
              <a:buNone/>
            </a:pPr>
            <a:endParaRPr lang="en-US">
              <a:solidFill>
                <a:srgbClr val="000000"/>
              </a:solidFill>
              <a:latin typeface="League Spartan"/>
            </a:endParaRPr>
          </a:p>
          <a:p>
            <a:pPr marL="0" indent="0">
              <a:lnSpc>
                <a:spcPct val="100000"/>
              </a:lnSpc>
              <a:buNone/>
            </a:pPr>
            <a:r>
              <a:rPr lang="en" b="1">
                <a:solidFill>
                  <a:srgbClr val="000000"/>
                </a:solidFill>
                <a:latin typeface="League Spartan"/>
              </a:rPr>
              <a:t>Professional situation</a:t>
            </a:r>
            <a:r>
              <a:rPr lang="en">
                <a:solidFill>
                  <a:srgbClr val="000000"/>
                </a:solidFill>
                <a:latin typeface="League Spartan"/>
              </a:rPr>
              <a:t>: Jan used to be a team leader at a car manufacturer. For this job, he had to regularly travel to China. Jan has no programming expertise, nor is he acquainted with big datasets or analytical software.</a:t>
            </a:r>
            <a:endParaRPr lang="en-US">
              <a:latin typeface="League Spartan"/>
            </a:endParaRPr>
          </a:p>
          <a:p>
            <a:pPr marL="0" indent="0">
              <a:lnSpc>
                <a:spcPct val="100000"/>
              </a:lnSpc>
              <a:buNone/>
            </a:pPr>
            <a:endParaRPr lang="en">
              <a:solidFill>
                <a:srgbClr val="000000"/>
              </a:solidFill>
              <a:latin typeface="League Spartan"/>
            </a:endParaRPr>
          </a:p>
          <a:p>
            <a:pPr marL="114300" indent="0">
              <a:lnSpc>
                <a:spcPct val="114999"/>
              </a:lnSpc>
              <a:buNone/>
            </a:pPr>
            <a:endParaRPr lang="en-US">
              <a:latin typeface="League Spartan"/>
            </a:endParaRPr>
          </a:p>
        </p:txBody>
      </p:sp>
      <p:pic>
        <p:nvPicPr>
          <p:cNvPr id="4" name="Picture 3" descr="A logo with lines and dots&#10;&#10;Description automatically generated">
            <a:extLst>
              <a:ext uri="{FF2B5EF4-FFF2-40B4-BE49-F238E27FC236}">
                <a16:creationId xmlns:a16="http://schemas.microsoft.com/office/drawing/2014/main" id="{0C175D13-7BEA-2660-9A89-A64A64A619F2}"/>
              </a:ext>
            </a:extLst>
          </p:cNvPr>
          <p:cNvPicPr>
            <a:picLocks noChangeAspect="1"/>
          </p:cNvPicPr>
          <p:nvPr/>
        </p:nvPicPr>
        <p:blipFill rotWithShape="1">
          <a:blip r:embed="rId2"/>
          <a:srcRect t="-7135" r="-1250" b="-3300"/>
          <a:stretch/>
        </p:blipFill>
        <p:spPr>
          <a:xfrm>
            <a:off x="7391400" y="17274"/>
            <a:ext cx="869340" cy="843415"/>
          </a:xfrm>
          <a:prstGeom prst="rect">
            <a:avLst/>
          </a:prstGeom>
        </p:spPr>
      </p:pic>
      <p:pic>
        <p:nvPicPr>
          <p:cNvPr id="6" name="Picture 5" descr="A person with dark hair wearing a tie&#10;&#10;Description automatically generated">
            <a:extLst>
              <a:ext uri="{FF2B5EF4-FFF2-40B4-BE49-F238E27FC236}">
                <a16:creationId xmlns:a16="http://schemas.microsoft.com/office/drawing/2014/main" id="{3F0BEC5D-0982-4204-3069-BA12D2C57B60}"/>
              </a:ext>
            </a:extLst>
          </p:cNvPr>
          <p:cNvPicPr>
            <a:picLocks noChangeAspect="1"/>
          </p:cNvPicPr>
          <p:nvPr/>
        </p:nvPicPr>
        <p:blipFill>
          <a:blip r:embed="rId3"/>
          <a:stretch>
            <a:fillRect/>
          </a:stretch>
        </p:blipFill>
        <p:spPr>
          <a:xfrm>
            <a:off x="8365021" y="65847"/>
            <a:ext cx="781465" cy="756617"/>
          </a:xfrm>
          <a:prstGeom prst="rect">
            <a:avLst/>
          </a:prstGeom>
        </p:spPr>
      </p:pic>
    </p:spTree>
    <p:extLst>
      <p:ext uri="{BB962C8B-B14F-4D97-AF65-F5344CB8AC3E}">
        <p14:creationId xmlns:p14="http://schemas.microsoft.com/office/powerpoint/2010/main" val="6925713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E5E8F-3C65-1938-81E1-92DF601DF01F}"/>
              </a:ext>
            </a:extLst>
          </p:cNvPr>
          <p:cNvSpPr>
            <a:spLocks noGrp="1"/>
          </p:cNvSpPr>
          <p:nvPr>
            <p:ph type="title"/>
          </p:nvPr>
        </p:nvSpPr>
        <p:spPr>
          <a:xfrm>
            <a:off x="311700" y="2159133"/>
            <a:ext cx="5323514" cy="841800"/>
          </a:xfrm>
        </p:spPr>
        <p:txBody>
          <a:bodyPr>
            <a:normAutofit fontScale="90000"/>
          </a:bodyPr>
          <a:lstStyle/>
          <a:p>
            <a:r>
              <a:rPr lang="en-US" b="1">
                <a:latin typeface="League Spartan"/>
              </a:rPr>
              <a:t>Can you identify with one (or more) of the personas?</a:t>
            </a:r>
            <a:endParaRPr lang="en-US"/>
          </a:p>
        </p:txBody>
      </p:sp>
      <p:pic>
        <p:nvPicPr>
          <p:cNvPr id="3" name="Picture 2" descr="A close up of hands reaching for each other&#10;&#10;Description automatically generated">
            <a:extLst>
              <a:ext uri="{FF2B5EF4-FFF2-40B4-BE49-F238E27FC236}">
                <a16:creationId xmlns:a16="http://schemas.microsoft.com/office/drawing/2014/main" id="{83D858A1-BA8E-925E-6576-2F25B2366806}"/>
              </a:ext>
            </a:extLst>
          </p:cNvPr>
          <p:cNvPicPr>
            <a:picLocks noChangeAspect="1"/>
          </p:cNvPicPr>
          <p:nvPr/>
        </p:nvPicPr>
        <p:blipFill>
          <a:blip r:embed="rId2"/>
          <a:stretch>
            <a:fillRect/>
          </a:stretch>
        </p:blipFill>
        <p:spPr>
          <a:xfrm>
            <a:off x="5723569" y="1657"/>
            <a:ext cx="3424287" cy="5140186"/>
          </a:xfrm>
          <a:prstGeom prst="rect">
            <a:avLst/>
          </a:prstGeom>
        </p:spPr>
      </p:pic>
      <p:sp>
        <p:nvSpPr>
          <p:cNvPr id="5" name="TextBox 4">
            <a:extLst>
              <a:ext uri="{FF2B5EF4-FFF2-40B4-BE49-F238E27FC236}">
                <a16:creationId xmlns:a16="http://schemas.microsoft.com/office/drawing/2014/main" id="{1973B9A3-E29B-FE71-DD0F-0BBAC8BB4178}"/>
              </a:ext>
            </a:extLst>
          </p:cNvPr>
          <p:cNvSpPr txBox="1"/>
          <p:nvPr/>
        </p:nvSpPr>
        <p:spPr>
          <a:xfrm>
            <a:off x="6938319" y="4968961"/>
            <a:ext cx="2743200" cy="2000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 b="1">
                <a:solidFill>
                  <a:srgbClr val="2C343E"/>
                </a:solidFill>
                <a:latin typeface="plusjakartasans"/>
              </a:rPr>
              <a:t>Image from </a:t>
            </a:r>
            <a:r>
              <a:rPr lang="en-US" sz="700" b="1" err="1">
                <a:solidFill>
                  <a:srgbClr val="2C343E"/>
                </a:solidFill>
                <a:latin typeface="plusjakartasans"/>
              </a:rPr>
              <a:t>cottonbro</a:t>
            </a:r>
            <a:r>
              <a:rPr lang="en-US" sz="700" b="1">
                <a:solidFill>
                  <a:srgbClr val="2C343E"/>
                </a:solidFill>
                <a:latin typeface="plusjakartasans"/>
              </a:rPr>
              <a:t> studio (</a:t>
            </a:r>
            <a:r>
              <a:rPr lang="en-US" sz="700" b="1" err="1">
                <a:solidFill>
                  <a:srgbClr val="2C343E"/>
                </a:solidFill>
                <a:latin typeface="plusjakartasans"/>
              </a:rPr>
              <a:t>Pexels</a:t>
            </a:r>
            <a:r>
              <a:rPr lang="en-US" sz="700" b="1">
                <a:solidFill>
                  <a:srgbClr val="2C343E"/>
                </a:solidFill>
                <a:latin typeface="plusjakartasans"/>
              </a:rPr>
              <a:t>)</a:t>
            </a:r>
          </a:p>
        </p:txBody>
      </p:sp>
    </p:spTree>
    <p:extLst>
      <p:ext uri="{BB962C8B-B14F-4D97-AF65-F5344CB8AC3E}">
        <p14:creationId xmlns:p14="http://schemas.microsoft.com/office/powerpoint/2010/main" val="3412818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Overview personas</a:t>
            </a:r>
            <a:endParaRPr lang="en-US"/>
          </a:p>
        </p:txBody>
      </p:sp>
      <p:sp>
        <p:nvSpPr>
          <p:cNvPr id="12" name="Google Shape;343;p49">
            <a:extLst>
              <a:ext uri="{FF2B5EF4-FFF2-40B4-BE49-F238E27FC236}">
                <a16:creationId xmlns:a16="http://schemas.microsoft.com/office/drawing/2014/main" id="{29FBF5C0-63C8-F731-A09B-AEF343367EB0}"/>
              </a:ext>
            </a:extLst>
          </p:cNvPr>
          <p:cNvSpPr txBox="1"/>
          <p:nvPr/>
        </p:nvSpPr>
        <p:spPr>
          <a:xfrm>
            <a:off x="346351" y="2483787"/>
            <a:ext cx="14724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post-doc researcher in communication sciences </a:t>
            </a:r>
            <a:endParaRPr sz="700" i="1"/>
          </a:p>
        </p:txBody>
      </p:sp>
      <p:sp>
        <p:nvSpPr>
          <p:cNvPr id="13" name="Google Shape;344;p49">
            <a:extLst>
              <a:ext uri="{FF2B5EF4-FFF2-40B4-BE49-F238E27FC236}">
                <a16:creationId xmlns:a16="http://schemas.microsoft.com/office/drawing/2014/main" id="{B3BEDACA-026C-BE52-4864-39D623F8EC89}"/>
              </a:ext>
            </a:extLst>
          </p:cNvPr>
          <p:cNvSpPr txBox="1"/>
          <p:nvPr/>
        </p:nvSpPr>
        <p:spPr>
          <a:xfrm>
            <a:off x="3737351" y="2483787"/>
            <a:ext cx="16638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35-year old journalist working for the newspaper </a:t>
            </a:r>
            <a:endParaRPr sz="700" i="1"/>
          </a:p>
        </p:txBody>
      </p:sp>
      <p:sp>
        <p:nvSpPr>
          <p:cNvPr id="14" name="Google Shape;345;p49">
            <a:extLst>
              <a:ext uri="{FF2B5EF4-FFF2-40B4-BE49-F238E27FC236}">
                <a16:creationId xmlns:a16="http://schemas.microsoft.com/office/drawing/2014/main" id="{BF8D3A20-B05A-0E01-A2E3-B14A624DB7F0}"/>
              </a:ext>
            </a:extLst>
          </p:cNvPr>
          <p:cNvSpPr txBox="1"/>
          <p:nvPr/>
        </p:nvSpPr>
        <p:spPr>
          <a:xfrm>
            <a:off x="5593276" y="2483787"/>
            <a:ext cx="15987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28-year old scientific researcher @KBR </a:t>
            </a:r>
            <a:endParaRPr sz="700" i="1"/>
          </a:p>
        </p:txBody>
      </p:sp>
      <p:sp>
        <p:nvSpPr>
          <p:cNvPr id="15" name="Google Shape;346;p49">
            <a:extLst>
              <a:ext uri="{FF2B5EF4-FFF2-40B4-BE49-F238E27FC236}">
                <a16:creationId xmlns:a16="http://schemas.microsoft.com/office/drawing/2014/main" id="{40C416E6-C08E-149E-EA1E-EEAA64EA702D}"/>
              </a:ext>
            </a:extLst>
          </p:cNvPr>
          <p:cNvSpPr txBox="1"/>
          <p:nvPr/>
        </p:nvSpPr>
        <p:spPr>
          <a:xfrm>
            <a:off x="7295851" y="2483787"/>
            <a:ext cx="14724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68-year old former team coordinator </a:t>
            </a:r>
            <a:endParaRPr sz="700" i="1"/>
          </a:p>
        </p:txBody>
      </p:sp>
      <p:sp>
        <p:nvSpPr>
          <p:cNvPr id="16" name="Google Shape;347;p49">
            <a:extLst>
              <a:ext uri="{FF2B5EF4-FFF2-40B4-BE49-F238E27FC236}">
                <a16:creationId xmlns:a16="http://schemas.microsoft.com/office/drawing/2014/main" id="{783541FA-ADBB-8606-94FB-70DF43D3B12D}"/>
              </a:ext>
            </a:extLst>
          </p:cNvPr>
          <p:cNvSpPr txBox="1"/>
          <p:nvPr/>
        </p:nvSpPr>
        <p:spPr>
          <a:xfrm>
            <a:off x="768151" y="136268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nl" sz="1604" b="1">
                <a:solidFill>
                  <a:schemeClr val="dk1"/>
                </a:solidFill>
                <a:latin typeface="Calibri"/>
                <a:ea typeface="Calibri"/>
                <a:cs typeface="Calibri"/>
                <a:sym typeface="Calibri"/>
              </a:rPr>
              <a:t>Bart</a:t>
            </a:r>
            <a:endParaRPr sz="1300" b="1"/>
          </a:p>
        </p:txBody>
      </p:sp>
      <p:sp>
        <p:nvSpPr>
          <p:cNvPr id="17" name="Google Shape;348;p49">
            <a:extLst>
              <a:ext uri="{FF2B5EF4-FFF2-40B4-BE49-F238E27FC236}">
                <a16:creationId xmlns:a16="http://schemas.microsoft.com/office/drawing/2014/main" id="{032C0792-FDF9-FE19-5044-C0352936AEBB}"/>
              </a:ext>
            </a:extLst>
          </p:cNvPr>
          <p:cNvSpPr txBox="1"/>
          <p:nvPr/>
        </p:nvSpPr>
        <p:spPr>
          <a:xfrm>
            <a:off x="1946526" y="2483787"/>
            <a:ext cx="1598700" cy="4938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004" i="1">
                <a:solidFill>
                  <a:schemeClr val="dk1"/>
                </a:solidFill>
                <a:latin typeface="Calibri"/>
                <a:ea typeface="Calibri"/>
                <a:cs typeface="Calibri"/>
                <a:sym typeface="Calibri"/>
              </a:rPr>
              <a:t>PhD-student in computational linguistics </a:t>
            </a:r>
            <a:endParaRPr sz="700" i="1"/>
          </a:p>
        </p:txBody>
      </p:sp>
      <p:sp>
        <p:nvSpPr>
          <p:cNvPr id="18" name="Google Shape;349;p49">
            <a:extLst>
              <a:ext uri="{FF2B5EF4-FFF2-40B4-BE49-F238E27FC236}">
                <a16:creationId xmlns:a16="http://schemas.microsoft.com/office/drawing/2014/main" id="{6DAE0CC0-8254-3849-6B0C-45C4C79B32A9}"/>
              </a:ext>
            </a:extLst>
          </p:cNvPr>
          <p:cNvSpPr txBox="1"/>
          <p:nvPr/>
        </p:nvSpPr>
        <p:spPr>
          <a:xfrm>
            <a:off x="2443539" y="136268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Febe</a:t>
            </a:r>
            <a:endParaRPr sz="1300" b="1"/>
          </a:p>
        </p:txBody>
      </p:sp>
      <p:sp>
        <p:nvSpPr>
          <p:cNvPr id="19" name="Google Shape;350;p49">
            <a:extLst>
              <a:ext uri="{FF2B5EF4-FFF2-40B4-BE49-F238E27FC236}">
                <a16:creationId xmlns:a16="http://schemas.microsoft.com/office/drawing/2014/main" id="{301790B1-2612-E4BA-0564-05FD3FEE617E}"/>
              </a:ext>
            </a:extLst>
          </p:cNvPr>
          <p:cNvSpPr txBox="1"/>
          <p:nvPr/>
        </p:nvSpPr>
        <p:spPr>
          <a:xfrm>
            <a:off x="4198901" y="1362687"/>
            <a:ext cx="6288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Ben</a:t>
            </a:r>
            <a:endParaRPr sz="1300" b="1"/>
          </a:p>
        </p:txBody>
      </p:sp>
      <p:sp>
        <p:nvSpPr>
          <p:cNvPr id="20" name="Google Shape;351;p49">
            <a:extLst>
              <a:ext uri="{FF2B5EF4-FFF2-40B4-BE49-F238E27FC236}">
                <a16:creationId xmlns:a16="http://schemas.microsoft.com/office/drawing/2014/main" id="{93BF4585-BFBF-1991-235B-5A4875705797}"/>
              </a:ext>
            </a:extLst>
          </p:cNvPr>
          <p:cNvSpPr txBox="1"/>
          <p:nvPr/>
        </p:nvSpPr>
        <p:spPr>
          <a:xfrm>
            <a:off x="5971130" y="1362687"/>
            <a:ext cx="8430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Manou</a:t>
            </a:r>
            <a:endParaRPr sz="1300" b="1"/>
          </a:p>
        </p:txBody>
      </p:sp>
      <p:pic>
        <p:nvPicPr>
          <p:cNvPr id="7" name="Picture 6" descr="A logo with lines and dots&#10;&#10;Description automatically generated">
            <a:extLst>
              <a:ext uri="{FF2B5EF4-FFF2-40B4-BE49-F238E27FC236}">
                <a16:creationId xmlns:a16="http://schemas.microsoft.com/office/drawing/2014/main" id="{F4EBC5B7-B653-84BA-C80E-DE8BB8237FFB}"/>
              </a:ext>
            </a:extLst>
          </p:cNvPr>
          <p:cNvPicPr>
            <a:picLocks noChangeAspect="1"/>
          </p:cNvPicPr>
          <p:nvPr/>
        </p:nvPicPr>
        <p:blipFill rotWithShape="1">
          <a:blip r:embed="rId2"/>
          <a:srcRect r="-615" b="1316"/>
          <a:stretch/>
        </p:blipFill>
        <p:spPr>
          <a:xfrm>
            <a:off x="7564115" y="96493"/>
            <a:ext cx="1470974" cy="1270175"/>
          </a:xfrm>
          <a:prstGeom prst="rect">
            <a:avLst/>
          </a:prstGeom>
        </p:spPr>
      </p:pic>
      <p:sp>
        <p:nvSpPr>
          <p:cNvPr id="8" name="TextBox 7">
            <a:extLst>
              <a:ext uri="{FF2B5EF4-FFF2-40B4-BE49-F238E27FC236}">
                <a16:creationId xmlns:a16="http://schemas.microsoft.com/office/drawing/2014/main" id="{BB98D1E3-FE65-928D-3124-B7B68FE1C38F}"/>
              </a:ext>
            </a:extLst>
          </p:cNvPr>
          <p:cNvSpPr txBox="1"/>
          <p:nvPr/>
        </p:nvSpPr>
        <p:spPr>
          <a:xfrm>
            <a:off x="311150" y="2983442"/>
            <a:ext cx="1600200" cy="16927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Investigate if more extreme political parties post more populist content on Twitter, needing tweets from all Belgian political parties over the last year.</a:t>
            </a:r>
            <a:endParaRPr lang="en-US"/>
          </a:p>
          <a:p>
            <a:endParaRPr lang="en-US" sz="800" b="1">
              <a:latin typeface="Calibri"/>
            </a:endParaRPr>
          </a:p>
          <a:p>
            <a:r>
              <a:rPr lang="en-US" sz="800" b="1">
                <a:latin typeface="Calibri"/>
              </a:rPr>
              <a:t>Professional Situation</a:t>
            </a:r>
            <a:r>
              <a:rPr lang="en-US" sz="800">
                <a:latin typeface="Calibri"/>
              </a:rPr>
              <a:t>: </a:t>
            </a:r>
            <a:endParaRPr lang="en-US"/>
          </a:p>
          <a:p>
            <a:pPr marL="171450" indent="-171450">
              <a:buFont typeface="Calibri"/>
              <a:buChar char="-"/>
            </a:pPr>
            <a:r>
              <a:rPr lang="en-US" sz="800">
                <a:latin typeface="Calibri"/>
              </a:rPr>
              <a:t>Outdated programming skills </a:t>
            </a:r>
          </a:p>
          <a:p>
            <a:pPr marL="171450" indent="-171450">
              <a:buFont typeface="Calibri"/>
              <a:buChar char="-"/>
            </a:pPr>
            <a:r>
              <a:rPr lang="en-US" sz="800">
                <a:latin typeface="Calibri"/>
              </a:rPr>
              <a:t>Lacks current expertise in big data and analytical software</a:t>
            </a:r>
            <a:endParaRPr lang="en-US"/>
          </a:p>
          <a:p>
            <a:pPr marL="171450" indent="-171450">
              <a:buFont typeface="Calibri"/>
              <a:buChar char="-"/>
            </a:pPr>
            <a:r>
              <a:rPr lang="en-US" sz="800">
                <a:latin typeface="Calibri"/>
              </a:rPr>
              <a:t>Heavy workload </a:t>
            </a:r>
            <a:endParaRPr lang="en-US"/>
          </a:p>
          <a:p>
            <a:pPr marL="171450" indent="-171450">
              <a:buFont typeface="Calibri"/>
              <a:buChar char="-"/>
            </a:pPr>
            <a:r>
              <a:rPr lang="en-US" sz="800">
                <a:latin typeface="Calibri"/>
              </a:rPr>
              <a:t>A lack of time to acquire new skills</a:t>
            </a:r>
            <a:endParaRPr lang="en-US"/>
          </a:p>
        </p:txBody>
      </p:sp>
      <p:sp>
        <p:nvSpPr>
          <p:cNvPr id="24" name="TextBox 23">
            <a:extLst>
              <a:ext uri="{FF2B5EF4-FFF2-40B4-BE49-F238E27FC236}">
                <a16:creationId xmlns:a16="http://schemas.microsoft.com/office/drawing/2014/main" id="{DABB90B6-754D-8E10-CF8A-F132FD2E685C}"/>
              </a:ext>
            </a:extLst>
          </p:cNvPr>
          <p:cNvSpPr txBox="1"/>
          <p:nvPr/>
        </p:nvSpPr>
        <p:spPr>
          <a:xfrm>
            <a:off x="1946275" y="2983442"/>
            <a:ext cx="1600200" cy="21852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Develop methodologies for sentiment analysis and subjectivity detection through deep semantic analysis of social media texts, requiring a large dataset of textual social media content.</a:t>
            </a:r>
            <a:endParaRPr lang="en-US"/>
          </a:p>
          <a:p>
            <a:endParaRPr lang="en-US" sz="800">
              <a:latin typeface="Calibri"/>
            </a:endParaRPr>
          </a:p>
          <a:p>
            <a:r>
              <a:rPr lang="en-US" sz="800" b="1">
                <a:latin typeface="Calibri"/>
              </a:rPr>
              <a:t>Professional Situation</a:t>
            </a:r>
            <a:r>
              <a:rPr lang="en-US" sz="800">
                <a:latin typeface="Calibri"/>
              </a:rPr>
              <a:t>: </a:t>
            </a:r>
          </a:p>
          <a:p>
            <a:pPr marL="171450" indent="-171450">
              <a:buFont typeface="Calibri"/>
              <a:buChar char="-"/>
            </a:pPr>
            <a:r>
              <a:rPr lang="en-US" sz="800">
                <a:latin typeface="Calibri"/>
              </a:rPr>
              <a:t>In the process of mastering advanced programming techniques through dedicated courses and access to high-performance computing, enhancing her capabilities in handling large datasets</a:t>
            </a:r>
            <a:endParaRPr lang="en-US"/>
          </a:p>
        </p:txBody>
      </p:sp>
      <p:sp>
        <p:nvSpPr>
          <p:cNvPr id="25" name="TextBox 24">
            <a:extLst>
              <a:ext uri="{FF2B5EF4-FFF2-40B4-BE49-F238E27FC236}">
                <a16:creationId xmlns:a16="http://schemas.microsoft.com/office/drawing/2014/main" id="{72AAD157-BB6A-31DD-E567-DBF077184115}"/>
              </a:ext>
            </a:extLst>
          </p:cNvPr>
          <p:cNvSpPr txBox="1"/>
          <p:nvPr/>
        </p:nvSpPr>
        <p:spPr>
          <a:xfrm>
            <a:off x="3734858" y="2983442"/>
            <a:ext cx="1668992" cy="16927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Collect examples of fake news on social media for an article, needing historical posts that contain fake news.</a:t>
            </a:r>
          </a:p>
          <a:p>
            <a:endParaRPr lang="en-US" sz="800" b="1">
              <a:latin typeface="Calibri"/>
            </a:endParaRPr>
          </a:p>
          <a:p>
            <a:r>
              <a:rPr lang="en-US" sz="800" b="1">
                <a:latin typeface="Calibri"/>
              </a:rPr>
              <a:t>Professional Situation</a:t>
            </a:r>
            <a:r>
              <a:rPr lang="en-US" sz="800">
                <a:latin typeface="Calibri"/>
              </a:rPr>
              <a:t>: </a:t>
            </a:r>
            <a:endParaRPr lang="en-US"/>
          </a:p>
          <a:p>
            <a:pPr marL="171450" indent="-171450">
              <a:buFont typeface="Calibri"/>
              <a:buChar char="-"/>
            </a:pPr>
            <a:r>
              <a:rPr lang="en-US" sz="800">
                <a:latin typeface="Calibri"/>
              </a:rPr>
              <a:t>Known for his resourcefulness and affinity for tinkering with technology and software</a:t>
            </a:r>
            <a:endParaRPr lang="en-US"/>
          </a:p>
          <a:p>
            <a:pPr marL="171450" indent="-171450">
              <a:buFont typeface="Calibri"/>
              <a:buChar char="-"/>
            </a:pPr>
            <a:r>
              <a:rPr lang="en-US" sz="800">
                <a:latin typeface="Calibri"/>
              </a:rPr>
              <a:t>Lacks formal education in programming and expertise with big data or analytical tools.</a:t>
            </a:r>
            <a:endParaRPr lang="en-US"/>
          </a:p>
        </p:txBody>
      </p:sp>
      <p:sp>
        <p:nvSpPr>
          <p:cNvPr id="26" name="TextBox 25">
            <a:extLst>
              <a:ext uri="{FF2B5EF4-FFF2-40B4-BE49-F238E27FC236}">
                <a16:creationId xmlns:a16="http://schemas.microsoft.com/office/drawing/2014/main" id="{001B1CDF-592C-8B90-3BB1-79E5FA3DE68C}"/>
              </a:ext>
            </a:extLst>
          </p:cNvPr>
          <p:cNvSpPr txBox="1"/>
          <p:nvPr/>
        </p:nvSpPr>
        <p:spPr>
          <a:xfrm>
            <a:off x="5597526" y="2983442"/>
            <a:ext cx="1594909"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Conduct exploratory research on social media comments related to digitized heritage collections, aiming to collect as much relevant social media content as possible.</a:t>
            </a:r>
            <a:endParaRPr lang="en-US"/>
          </a:p>
          <a:p>
            <a:endParaRPr lang="en-US" sz="800" b="1">
              <a:latin typeface="Calibri"/>
            </a:endParaRPr>
          </a:p>
          <a:p>
            <a:pPr>
              <a:buFont typeface=""/>
            </a:pPr>
            <a:r>
              <a:rPr lang="en-US" sz="800" b="1">
                <a:latin typeface="Calibri"/>
              </a:rPr>
              <a:t>Professional Situation</a:t>
            </a:r>
            <a:r>
              <a:rPr lang="en-US" sz="800">
                <a:latin typeface="Calibri"/>
              </a:rPr>
              <a:t>: </a:t>
            </a:r>
            <a:endParaRPr lang="en-US"/>
          </a:p>
          <a:p>
            <a:pPr marL="171450" indent="-171450">
              <a:buFont typeface="Calibri"/>
              <a:buChar char="-"/>
            </a:pPr>
            <a:r>
              <a:rPr lang="en-US" sz="800">
                <a:latin typeface="Calibri"/>
              </a:rPr>
              <a:t>Has basic digital literacy skills from her studies in information and communication sciences</a:t>
            </a:r>
            <a:endParaRPr lang="en-US"/>
          </a:p>
          <a:p>
            <a:pPr marL="171450" indent="-171450">
              <a:buFont typeface="Calibri"/>
              <a:buChar char="-"/>
            </a:pPr>
            <a:r>
              <a:rPr lang="en-US" sz="800">
                <a:latin typeface="Calibri"/>
              </a:rPr>
              <a:t>Limited advanced digital capabilities.</a:t>
            </a:r>
            <a:endParaRPr lang="en-US"/>
          </a:p>
        </p:txBody>
      </p:sp>
      <p:sp>
        <p:nvSpPr>
          <p:cNvPr id="27" name="TextBox 26">
            <a:extLst>
              <a:ext uri="{FF2B5EF4-FFF2-40B4-BE49-F238E27FC236}">
                <a16:creationId xmlns:a16="http://schemas.microsoft.com/office/drawing/2014/main" id="{AD6C9765-3590-46ED-264E-E399B6D83503}"/>
              </a:ext>
            </a:extLst>
          </p:cNvPr>
          <p:cNvSpPr txBox="1"/>
          <p:nvPr/>
        </p:nvSpPr>
        <p:spPr>
          <a:xfrm>
            <a:off x="7296150" y="2983442"/>
            <a:ext cx="1684867" cy="16927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1">
                <a:latin typeface="Calibri"/>
              </a:rPr>
              <a:t>Goal</a:t>
            </a:r>
            <a:r>
              <a:rPr lang="en-US" sz="800">
                <a:latin typeface="Calibri"/>
              </a:rPr>
              <a:t>: Write about how China is portrayed in Belgian social media over time, requiring comprehensive data on all Belgian social media content about China.</a:t>
            </a:r>
            <a:endParaRPr lang="en-US"/>
          </a:p>
          <a:p>
            <a:pPr>
              <a:buFont typeface="Calibri"/>
              <a:buChar char="-"/>
            </a:pPr>
            <a:endParaRPr lang="en-US" sz="800">
              <a:latin typeface="Calibri"/>
            </a:endParaRPr>
          </a:p>
          <a:p>
            <a:r>
              <a:rPr lang="en-US" sz="800" b="1">
                <a:latin typeface="Calibri"/>
              </a:rPr>
              <a:t>Professional Situation</a:t>
            </a:r>
            <a:r>
              <a:rPr lang="en-US" sz="800">
                <a:latin typeface="Calibri"/>
              </a:rPr>
              <a:t>: </a:t>
            </a:r>
          </a:p>
          <a:p>
            <a:pPr marL="171450" indent="-171450">
              <a:buFont typeface="Calibri"/>
              <a:buChar char="-"/>
            </a:pPr>
            <a:r>
              <a:rPr lang="en-US" sz="800">
                <a:latin typeface="Calibri"/>
              </a:rPr>
              <a:t>Lacks programming expertise </a:t>
            </a:r>
            <a:endParaRPr lang="en-US"/>
          </a:p>
          <a:p>
            <a:pPr marL="171450" indent="-171450">
              <a:buFont typeface="Calibri"/>
              <a:buChar char="-"/>
            </a:pPr>
            <a:r>
              <a:rPr lang="en-US" sz="800">
                <a:latin typeface="Calibri"/>
              </a:rPr>
              <a:t>Not familiar with big datasets or analytical software</a:t>
            </a:r>
            <a:endParaRPr lang="en-US"/>
          </a:p>
          <a:p>
            <a:pPr marL="171450" indent="-171450">
              <a:buFont typeface="Calibri"/>
              <a:buChar char="-"/>
            </a:pPr>
            <a:r>
              <a:rPr lang="en-US" sz="800">
                <a:latin typeface="Calibri"/>
              </a:rPr>
              <a:t>Relying on basic tools and potentially needing assistance for complex data handling.</a:t>
            </a:r>
            <a:endParaRPr lang="en-US"/>
          </a:p>
        </p:txBody>
      </p:sp>
      <p:pic>
        <p:nvPicPr>
          <p:cNvPr id="6" name="Picture 5" descr="A cartoon of a person with pigtails&#10;&#10;Description automatically generated">
            <a:extLst>
              <a:ext uri="{FF2B5EF4-FFF2-40B4-BE49-F238E27FC236}">
                <a16:creationId xmlns:a16="http://schemas.microsoft.com/office/drawing/2014/main" id="{CBE9590D-7E6C-5D06-8442-76747730CDA2}"/>
              </a:ext>
            </a:extLst>
          </p:cNvPr>
          <p:cNvPicPr>
            <a:picLocks noChangeAspect="1"/>
          </p:cNvPicPr>
          <p:nvPr/>
        </p:nvPicPr>
        <p:blipFill>
          <a:blip r:embed="rId3"/>
          <a:stretch>
            <a:fillRect/>
          </a:stretch>
        </p:blipFill>
        <p:spPr>
          <a:xfrm>
            <a:off x="2355182" y="1747587"/>
            <a:ext cx="776037" cy="757989"/>
          </a:xfrm>
          <a:prstGeom prst="rect">
            <a:avLst/>
          </a:prstGeom>
        </p:spPr>
      </p:pic>
      <p:pic>
        <p:nvPicPr>
          <p:cNvPr id="22" name="Picture 21" descr="A cartoon of a person with glasses&#10;&#10;Description automatically generated">
            <a:extLst>
              <a:ext uri="{FF2B5EF4-FFF2-40B4-BE49-F238E27FC236}">
                <a16:creationId xmlns:a16="http://schemas.microsoft.com/office/drawing/2014/main" id="{79518811-F70F-58B7-A82C-39E722C9A78C}"/>
              </a:ext>
            </a:extLst>
          </p:cNvPr>
          <p:cNvPicPr>
            <a:picLocks noChangeAspect="1"/>
          </p:cNvPicPr>
          <p:nvPr/>
        </p:nvPicPr>
        <p:blipFill>
          <a:blip r:embed="rId4"/>
          <a:stretch>
            <a:fillRect/>
          </a:stretch>
        </p:blipFill>
        <p:spPr>
          <a:xfrm>
            <a:off x="4123824" y="1747587"/>
            <a:ext cx="776037" cy="751974"/>
          </a:xfrm>
          <a:prstGeom prst="rect">
            <a:avLst/>
          </a:prstGeom>
        </p:spPr>
      </p:pic>
      <p:pic>
        <p:nvPicPr>
          <p:cNvPr id="23" name="Picture 22" descr="A person with blonde hair&#10;&#10;Description automatically generated">
            <a:extLst>
              <a:ext uri="{FF2B5EF4-FFF2-40B4-BE49-F238E27FC236}">
                <a16:creationId xmlns:a16="http://schemas.microsoft.com/office/drawing/2014/main" id="{05471806-C623-F8F5-77C9-A29F375100B4}"/>
              </a:ext>
            </a:extLst>
          </p:cNvPr>
          <p:cNvPicPr>
            <a:picLocks noChangeAspect="1"/>
          </p:cNvPicPr>
          <p:nvPr/>
        </p:nvPicPr>
        <p:blipFill>
          <a:blip r:embed="rId5"/>
          <a:stretch>
            <a:fillRect/>
          </a:stretch>
        </p:blipFill>
        <p:spPr>
          <a:xfrm>
            <a:off x="6006766" y="1747586"/>
            <a:ext cx="776037" cy="751974"/>
          </a:xfrm>
          <a:prstGeom prst="rect">
            <a:avLst/>
          </a:prstGeom>
        </p:spPr>
      </p:pic>
      <p:sp>
        <p:nvSpPr>
          <p:cNvPr id="21" name="Google Shape;352;p49">
            <a:extLst>
              <a:ext uri="{FF2B5EF4-FFF2-40B4-BE49-F238E27FC236}">
                <a16:creationId xmlns:a16="http://schemas.microsoft.com/office/drawing/2014/main" id="{E3C643D8-5982-598A-50D7-9E30BCA098EB}"/>
              </a:ext>
            </a:extLst>
          </p:cNvPr>
          <p:cNvSpPr txBox="1"/>
          <p:nvPr/>
        </p:nvSpPr>
        <p:spPr>
          <a:xfrm>
            <a:off x="7593680" y="1362687"/>
            <a:ext cx="843000" cy="4317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nl" sz="1604" b="1">
                <a:solidFill>
                  <a:schemeClr val="dk1"/>
                </a:solidFill>
                <a:latin typeface="Calibri"/>
                <a:ea typeface="Calibri"/>
                <a:cs typeface="Calibri"/>
                <a:sym typeface="Calibri"/>
              </a:rPr>
              <a:t>Jan</a:t>
            </a:r>
            <a:endParaRPr sz="1300" b="1"/>
          </a:p>
        </p:txBody>
      </p:sp>
      <p:pic>
        <p:nvPicPr>
          <p:cNvPr id="31" name="Picture 30" descr="A cartoon of a person&#10;&#10;Description automatically generated">
            <a:extLst>
              <a:ext uri="{FF2B5EF4-FFF2-40B4-BE49-F238E27FC236}">
                <a16:creationId xmlns:a16="http://schemas.microsoft.com/office/drawing/2014/main" id="{6B94922F-D79E-9B16-3C96-F62B02C569B5}"/>
              </a:ext>
            </a:extLst>
          </p:cNvPr>
          <p:cNvPicPr>
            <a:picLocks noChangeAspect="1"/>
          </p:cNvPicPr>
          <p:nvPr/>
        </p:nvPicPr>
        <p:blipFill>
          <a:blip r:embed="rId6"/>
          <a:stretch>
            <a:fillRect/>
          </a:stretch>
        </p:blipFill>
        <p:spPr>
          <a:xfrm>
            <a:off x="637347" y="1724439"/>
            <a:ext cx="781465" cy="762829"/>
          </a:xfrm>
          <a:prstGeom prst="rect">
            <a:avLst/>
          </a:prstGeom>
        </p:spPr>
      </p:pic>
      <p:pic>
        <p:nvPicPr>
          <p:cNvPr id="32" name="Picture 31" descr="A person with dark hair wearing a tie&#10;&#10;Description automatically generated">
            <a:extLst>
              <a:ext uri="{FF2B5EF4-FFF2-40B4-BE49-F238E27FC236}">
                <a16:creationId xmlns:a16="http://schemas.microsoft.com/office/drawing/2014/main" id="{DBDC775C-5148-C791-A071-03452204CF3E}"/>
              </a:ext>
            </a:extLst>
          </p:cNvPr>
          <p:cNvPicPr>
            <a:picLocks noChangeAspect="1"/>
          </p:cNvPicPr>
          <p:nvPr/>
        </p:nvPicPr>
        <p:blipFill>
          <a:blip r:embed="rId7"/>
          <a:stretch>
            <a:fillRect/>
          </a:stretch>
        </p:blipFill>
        <p:spPr>
          <a:xfrm>
            <a:off x="7625798" y="1755499"/>
            <a:ext cx="781465" cy="756617"/>
          </a:xfrm>
          <a:prstGeom prst="rect">
            <a:avLst/>
          </a:prstGeom>
        </p:spPr>
      </p:pic>
    </p:spTree>
    <p:extLst>
      <p:ext uri="{BB962C8B-B14F-4D97-AF65-F5344CB8AC3E}">
        <p14:creationId xmlns:p14="http://schemas.microsoft.com/office/powerpoint/2010/main" val="42430798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0E50-3F7C-B8E6-2183-C0C0DE74479A}"/>
              </a:ext>
            </a:extLst>
          </p:cNvPr>
          <p:cNvSpPr>
            <a:spLocks noGrp="1"/>
          </p:cNvSpPr>
          <p:nvPr>
            <p:ph type="title"/>
          </p:nvPr>
        </p:nvSpPr>
        <p:spPr/>
        <p:txBody>
          <a:bodyPr>
            <a:normAutofit fontScale="90000"/>
          </a:bodyPr>
          <a:lstStyle/>
          <a:p>
            <a:r>
              <a:rPr lang="en-US" b="1">
                <a:latin typeface="League Spartan Medium"/>
              </a:rPr>
              <a:t>3. Workshop instructions</a:t>
            </a:r>
          </a:p>
        </p:txBody>
      </p:sp>
      <p:sp>
        <p:nvSpPr>
          <p:cNvPr id="7" name="Text Placeholder 7">
            <a:extLst>
              <a:ext uri="{FF2B5EF4-FFF2-40B4-BE49-F238E27FC236}">
                <a16:creationId xmlns:a16="http://schemas.microsoft.com/office/drawing/2014/main" id="{12FCDDD2-D1BB-12C3-EA28-68D8A9F1C328}"/>
              </a:ext>
            </a:extLst>
          </p:cNvPr>
          <p:cNvSpPr>
            <a:spLocks noGrp="1"/>
          </p:cNvSpPr>
          <p:nvPr>
            <p:ph type="body" idx="1"/>
          </p:nvPr>
        </p:nvSpPr>
        <p:spPr>
          <a:xfrm>
            <a:off x="311700" y="1152475"/>
            <a:ext cx="8520600" cy="3416400"/>
          </a:xfrm>
        </p:spPr>
        <p:txBody>
          <a:bodyPr spcFirstLastPara="1" wrap="square" lIns="91425" tIns="91425" rIns="91425" bIns="91425" anchor="t" anchorCtr="0">
            <a:noAutofit/>
          </a:bodyPr>
          <a:lstStyle/>
          <a:p>
            <a:pPr marL="368300" indent="-228600">
              <a:lnSpc>
                <a:spcPct val="114999"/>
              </a:lnSpc>
              <a:buAutoNum type="arabicPeriod"/>
            </a:pPr>
            <a:r>
              <a:rPr lang="en" sz="1200">
                <a:solidFill>
                  <a:srgbClr val="141412"/>
                </a:solidFill>
                <a:latin typeface="League Spartan"/>
              </a:rPr>
              <a:t>Pick and personify with a BESOCIAL persona </a:t>
            </a:r>
            <a:endParaRPr lang="en-US" sz="1200">
              <a:solidFill>
                <a:srgbClr val="000000"/>
              </a:solidFill>
              <a:latin typeface="League Spartan"/>
            </a:endParaRPr>
          </a:p>
          <a:p>
            <a:pPr marL="368300" indent="-228600">
              <a:lnSpc>
                <a:spcPct val="114999"/>
              </a:lnSpc>
              <a:buAutoNum type="arabicPeriod"/>
            </a:pPr>
            <a:r>
              <a:rPr lang="en" sz="1200">
                <a:solidFill>
                  <a:srgbClr val="141412"/>
                </a:solidFill>
                <a:latin typeface="League Spartan"/>
              </a:rPr>
              <a:t>Join the designated group working with the same BESOCIAL persona (ideally a diversity of personas)</a:t>
            </a:r>
            <a:endParaRPr lang="en-US" sz="1200">
              <a:solidFill>
                <a:schemeClr val="dk1"/>
              </a:solidFill>
              <a:latin typeface="League Spartan"/>
            </a:endParaRPr>
          </a:p>
          <a:p>
            <a:pPr marL="139700" indent="0">
              <a:lnSpc>
                <a:spcPct val="114999"/>
              </a:lnSpc>
              <a:buNone/>
            </a:pPr>
            <a:r>
              <a:rPr lang="en" sz="1200">
                <a:solidFill>
                  <a:schemeClr val="dk1"/>
                </a:solidFill>
                <a:latin typeface="League Spartan"/>
              </a:rPr>
              <a:t>3. Now imagine that you are this persona with his or her interests, skills and expertise</a:t>
            </a:r>
            <a:endParaRPr lang="en-US" sz="1200">
              <a:solidFill>
                <a:schemeClr val="dk1"/>
              </a:solidFill>
              <a:latin typeface="League Spartan"/>
            </a:endParaRPr>
          </a:p>
          <a:p>
            <a:pPr marL="139700" indent="0">
              <a:lnSpc>
                <a:spcPct val="114999"/>
              </a:lnSpc>
              <a:buNone/>
            </a:pPr>
            <a:r>
              <a:rPr lang="en" sz="1200">
                <a:solidFill>
                  <a:schemeClr val="dk1"/>
                </a:solidFill>
                <a:latin typeface="League Spartan"/>
              </a:rPr>
              <a:t>4. As a group, pick a (social media) web archive with online accessibility that the group will use as a use case:</a:t>
            </a:r>
            <a:endParaRPr lang="en-US" sz="1200">
              <a:solidFill>
                <a:schemeClr val="dk1"/>
              </a:solidFill>
              <a:latin typeface="League Spartan"/>
            </a:endParaRPr>
          </a:p>
          <a:p>
            <a:pPr lvl="1">
              <a:lnSpc>
                <a:spcPct val="114999"/>
              </a:lnSpc>
              <a:buChar char="•"/>
            </a:pPr>
            <a:r>
              <a:rPr lang="en" sz="1200">
                <a:solidFill>
                  <a:schemeClr val="dk1"/>
                </a:solidFill>
                <a:latin typeface="League Spartan"/>
              </a:rPr>
              <a:t>The institution you are working for, or</a:t>
            </a:r>
            <a:endParaRPr lang="en-US" sz="1200">
              <a:solidFill>
                <a:schemeClr val="dk1"/>
              </a:solidFill>
              <a:latin typeface="League Spartan"/>
            </a:endParaRPr>
          </a:p>
          <a:p>
            <a:pPr lvl="1">
              <a:lnSpc>
                <a:spcPct val="114999"/>
              </a:lnSpc>
              <a:buChar char="•"/>
            </a:pPr>
            <a:r>
              <a:rPr lang="en" sz="1200">
                <a:solidFill>
                  <a:schemeClr val="dk1"/>
                </a:solidFill>
                <a:latin typeface="League Spartan"/>
              </a:rPr>
              <a:t>A best-practice example in your opinion, or</a:t>
            </a:r>
            <a:endParaRPr lang="en-US" sz="1200">
              <a:solidFill>
                <a:schemeClr val="dk1"/>
              </a:solidFill>
              <a:latin typeface="League Spartan"/>
            </a:endParaRPr>
          </a:p>
          <a:p>
            <a:pPr lvl="1">
              <a:lnSpc>
                <a:spcPct val="114999"/>
              </a:lnSpc>
              <a:buChar char="•"/>
            </a:pPr>
            <a:r>
              <a:rPr lang="en" sz="1200">
                <a:solidFill>
                  <a:schemeClr val="dk1"/>
                </a:solidFill>
                <a:latin typeface="League Spartan"/>
              </a:rPr>
              <a:t>A web archive from the list (see list shared upfront)</a:t>
            </a:r>
            <a:endParaRPr lang="en-US" sz="1200">
              <a:solidFill>
                <a:schemeClr val="dk1"/>
              </a:solidFill>
              <a:latin typeface="League Spartan"/>
            </a:endParaRPr>
          </a:p>
          <a:p>
            <a:pPr marL="139700" indent="0">
              <a:lnSpc>
                <a:spcPct val="114999"/>
              </a:lnSpc>
              <a:buSzPts val="1400"/>
              <a:buNone/>
            </a:pPr>
            <a:r>
              <a:rPr lang="en-US" sz="1200">
                <a:solidFill>
                  <a:srgbClr val="141412"/>
                </a:solidFill>
                <a:latin typeface="League Spartan"/>
              </a:rPr>
              <a:t>5. Two topics </a:t>
            </a:r>
            <a:r>
              <a:rPr lang="en" sz="1200">
                <a:solidFill>
                  <a:srgbClr val="141412"/>
                </a:solidFill>
                <a:latin typeface="League Spartan"/>
              </a:rPr>
              <a:t>will be presented (selection – access) (10min)</a:t>
            </a:r>
            <a:endParaRPr lang="en-US" sz="1200">
              <a:solidFill>
                <a:srgbClr val="141412"/>
              </a:solidFill>
              <a:latin typeface="League Spartan"/>
            </a:endParaRPr>
          </a:p>
          <a:p>
            <a:pPr marL="139700" indent="0">
              <a:lnSpc>
                <a:spcPct val="114999"/>
              </a:lnSpc>
              <a:buSzPts val="1400"/>
              <a:buNone/>
            </a:pPr>
            <a:r>
              <a:rPr lang="en" sz="1200">
                <a:solidFill>
                  <a:srgbClr val="141412"/>
                </a:solidFill>
                <a:latin typeface="League Spartan"/>
              </a:rPr>
              <a:t>6. Discuss this topic as described for the persona you did chose for the (social media) web archive you picked following this timeline (total of 30min):</a:t>
            </a:r>
            <a:endParaRPr lang="en-US" sz="1200">
              <a:solidFill>
                <a:srgbClr val="141412"/>
              </a:solidFill>
              <a:latin typeface="League Spartan"/>
            </a:endParaRPr>
          </a:p>
          <a:p>
            <a:pPr marL="1200150" lvl="1" indent="-285750">
              <a:lnSpc>
                <a:spcPct val="114999"/>
              </a:lnSpc>
            </a:pPr>
            <a:r>
              <a:rPr lang="en" sz="1200">
                <a:solidFill>
                  <a:srgbClr val="141412"/>
                </a:solidFill>
                <a:latin typeface="League Spartan"/>
              </a:rPr>
              <a:t>Individually, take 5 minutes to visit the archive and write down hurdles or challenges for that topic on </a:t>
            </a:r>
            <a:r>
              <a:rPr lang="en" sz="1200" err="1">
                <a:solidFill>
                  <a:srgbClr val="141412"/>
                </a:solidFill>
                <a:latin typeface="League Spartan"/>
              </a:rPr>
              <a:t>post-its</a:t>
            </a:r>
            <a:endParaRPr lang="en-US" sz="1200">
              <a:solidFill>
                <a:srgbClr val="141412"/>
              </a:solidFill>
              <a:latin typeface="League Spartan"/>
            </a:endParaRPr>
          </a:p>
          <a:p>
            <a:pPr marL="1200150" lvl="1" indent="-285750">
              <a:lnSpc>
                <a:spcPct val="114999"/>
              </a:lnSpc>
            </a:pPr>
            <a:r>
              <a:rPr lang="en" sz="1200">
                <a:solidFill>
                  <a:srgbClr val="141412"/>
                </a:solidFill>
                <a:latin typeface="League Spartan"/>
              </a:rPr>
              <a:t>Group &amp; discuss post its in small group (max. 10 minutes)</a:t>
            </a:r>
            <a:endParaRPr lang="en-US" sz="1200">
              <a:solidFill>
                <a:srgbClr val="141412"/>
              </a:solidFill>
              <a:latin typeface="League Spartan"/>
            </a:endParaRPr>
          </a:p>
          <a:p>
            <a:pPr marL="1200150" lvl="1" indent="-285750">
              <a:lnSpc>
                <a:spcPct val="114999"/>
              </a:lnSpc>
            </a:pPr>
            <a:r>
              <a:rPr lang="en" sz="1200">
                <a:solidFill>
                  <a:srgbClr val="141412"/>
                </a:solidFill>
                <a:latin typeface="League Spartan"/>
              </a:rPr>
              <a:t>Individually, take 5 minutes to answer the ‘How might we solve this?’-question for the identified hurdles or challenges</a:t>
            </a:r>
            <a:endParaRPr lang="en-US" sz="1200">
              <a:solidFill>
                <a:srgbClr val="141412"/>
              </a:solidFill>
              <a:latin typeface="League Spartan"/>
            </a:endParaRPr>
          </a:p>
          <a:p>
            <a:pPr marL="1200150" lvl="1" indent="-285750">
              <a:lnSpc>
                <a:spcPct val="114999"/>
              </a:lnSpc>
            </a:pPr>
            <a:r>
              <a:rPr lang="en" sz="1200">
                <a:solidFill>
                  <a:srgbClr val="141412"/>
                </a:solidFill>
                <a:latin typeface="League Spartan"/>
              </a:rPr>
              <a:t>Group &amp; discuss ‘How might we solve this? post its in group (max. 10 minutes)</a:t>
            </a:r>
            <a:endParaRPr lang="en-US" sz="1200">
              <a:solidFill>
                <a:srgbClr val="141412"/>
              </a:solidFill>
              <a:latin typeface="League Spartan"/>
            </a:endParaRPr>
          </a:p>
          <a:p>
            <a:pPr marL="139700" indent="0">
              <a:lnSpc>
                <a:spcPct val="114999"/>
              </a:lnSpc>
              <a:buNone/>
            </a:pPr>
            <a:r>
              <a:rPr lang="en" sz="1200">
                <a:solidFill>
                  <a:srgbClr val="141412"/>
                </a:solidFill>
                <a:latin typeface="League Spartan"/>
                <a:cs typeface="Segoe UI"/>
              </a:rPr>
              <a:t>7. </a:t>
            </a:r>
            <a:r>
              <a:rPr lang="en-US" sz="1200">
                <a:solidFill>
                  <a:srgbClr val="141412"/>
                </a:solidFill>
                <a:latin typeface="League Spartan"/>
                <a:cs typeface="Segoe UI"/>
              </a:rPr>
              <a:t>Reconvene for wrap-up</a:t>
            </a:r>
            <a:endParaRPr lang="en" sz="1200">
              <a:latin typeface="League Spartan"/>
            </a:endParaRPr>
          </a:p>
          <a:p>
            <a:pPr marL="25400" indent="0">
              <a:lnSpc>
                <a:spcPct val="114999"/>
              </a:lnSpc>
              <a:buNone/>
            </a:pPr>
            <a:endParaRPr lang="en" sz="1400">
              <a:solidFill>
                <a:srgbClr val="141412"/>
              </a:solidFill>
              <a:latin typeface="League Spartan"/>
            </a:endParaRPr>
          </a:p>
          <a:p>
            <a:pPr indent="0">
              <a:lnSpc>
                <a:spcPct val="114999"/>
              </a:lnSpc>
              <a:spcBef>
                <a:spcPts val="1800"/>
              </a:spcBef>
              <a:buNone/>
            </a:pPr>
            <a:endParaRPr lang="en-US" sz="1400">
              <a:solidFill>
                <a:schemeClr val="dk1"/>
              </a:solidFill>
              <a:latin typeface="League Spartan"/>
            </a:endParaRPr>
          </a:p>
          <a:p>
            <a:pPr indent="0">
              <a:lnSpc>
                <a:spcPct val="114999"/>
              </a:lnSpc>
              <a:spcBef>
                <a:spcPts val="1800"/>
              </a:spcBef>
              <a:spcAft>
                <a:spcPts val="1800"/>
              </a:spcAft>
              <a:buNone/>
            </a:pPr>
            <a:endParaRPr lang="en-US" sz="1400">
              <a:solidFill>
                <a:schemeClr val="dk1"/>
              </a:solidFill>
              <a:latin typeface="League Spartan"/>
            </a:endParaRPr>
          </a:p>
          <a:p>
            <a:pPr marL="114300" indent="0" algn="just">
              <a:lnSpc>
                <a:spcPct val="114999"/>
              </a:lnSpc>
              <a:spcBef>
                <a:spcPts val="1200"/>
              </a:spcBef>
              <a:buNone/>
            </a:pPr>
            <a:endParaRPr lang="en" sz="1400">
              <a:solidFill>
                <a:schemeClr val="dk1"/>
              </a:solidFill>
              <a:latin typeface="League Spartan"/>
            </a:endParaRPr>
          </a:p>
        </p:txBody>
      </p:sp>
    </p:spTree>
    <p:extLst>
      <p:ext uri="{BB962C8B-B14F-4D97-AF65-F5344CB8AC3E}">
        <p14:creationId xmlns:p14="http://schemas.microsoft.com/office/powerpoint/2010/main" val="2970681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30352-B500-C1B7-7BD9-79187D3BEDDC}"/>
              </a:ext>
            </a:extLst>
          </p:cNvPr>
          <p:cNvSpPr>
            <a:spLocks noGrp="1"/>
          </p:cNvSpPr>
          <p:nvPr>
            <p:ph type="title"/>
          </p:nvPr>
        </p:nvSpPr>
        <p:spPr/>
        <p:txBody>
          <a:bodyPr>
            <a:normAutofit fontScale="90000"/>
          </a:bodyPr>
          <a:lstStyle/>
          <a:p>
            <a:r>
              <a:rPr lang="en-US" b="1">
                <a:latin typeface="League Spartan"/>
              </a:rPr>
              <a:t>Housekeeping</a:t>
            </a:r>
          </a:p>
        </p:txBody>
      </p:sp>
      <p:sp>
        <p:nvSpPr>
          <p:cNvPr id="3" name="Text Placeholder 2">
            <a:extLst>
              <a:ext uri="{FF2B5EF4-FFF2-40B4-BE49-F238E27FC236}">
                <a16:creationId xmlns:a16="http://schemas.microsoft.com/office/drawing/2014/main" id="{540193A0-BCC1-FBE4-A307-FE6462856DAC}"/>
              </a:ext>
            </a:extLst>
          </p:cNvPr>
          <p:cNvSpPr>
            <a:spLocks noGrp="1"/>
          </p:cNvSpPr>
          <p:nvPr>
            <p:ph type="body" idx="1"/>
          </p:nvPr>
        </p:nvSpPr>
        <p:spPr/>
        <p:txBody>
          <a:bodyPr spcFirstLastPara="1" wrap="square" lIns="91425" tIns="91425" rIns="91425" bIns="91425" anchor="t" anchorCtr="0">
            <a:noAutofit/>
          </a:bodyPr>
          <a:lstStyle/>
          <a:p>
            <a:r>
              <a:rPr lang="en-US" sz="1600" b="1">
                <a:latin typeface="League Spartan"/>
              </a:rPr>
              <a:t>Photo permission</a:t>
            </a:r>
            <a:r>
              <a:rPr lang="en-US" sz="1600">
                <a:latin typeface="League Spartan"/>
              </a:rPr>
              <a:t>: We will be taking some pictures during the workshop to capture our time together. Please let us know if you have any concerns or if you prefer not to be in the photo.</a:t>
            </a:r>
          </a:p>
          <a:p>
            <a:pPr>
              <a:lnSpc>
                <a:spcPct val="114999"/>
              </a:lnSpc>
            </a:pPr>
            <a:r>
              <a:rPr lang="en-US" sz="1600" b="1">
                <a:latin typeface="League Spartan"/>
              </a:rPr>
              <a:t>Open communication</a:t>
            </a:r>
            <a:r>
              <a:rPr lang="en-US" sz="1600">
                <a:latin typeface="League Spartan"/>
              </a:rPr>
              <a:t>: We encourage everyone to share their thoughts and experiences. Remember, there are no wrong answers here. Every comment is valued, and we appreciate your contributions. Please make sure to listen respectfully when others are speaking.</a:t>
            </a:r>
          </a:p>
          <a:p>
            <a:pPr>
              <a:lnSpc>
                <a:spcPct val="114999"/>
              </a:lnSpc>
            </a:pPr>
            <a:r>
              <a:rPr lang="en-US" sz="1600" b="1">
                <a:latin typeface="League Spartan"/>
              </a:rPr>
              <a:t>Stay engaged</a:t>
            </a:r>
            <a:r>
              <a:rPr lang="en-US" sz="1600">
                <a:latin typeface="League Spartan"/>
              </a:rPr>
              <a:t>: Active participation is encouraged, and we want everyone to get the most out of today.</a:t>
            </a:r>
          </a:p>
          <a:p>
            <a:pPr>
              <a:lnSpc>
                <a:spcPct val="114999"/>
              </a:lnSpc>
            </a:pPr>
            <a:r>
              <a:rPr lang="en-US" sz="1600" b="1">
                <a:latin typeface="League Spartan"/>
              </a:rPr>
              <a:t>Breaks</a:t>
            </a:r>
            <a:r>
              <a:rPr lang="en-US" sz="1600">
                <a:latin typeface="League Spartan"/>
              </a:rPr>
              <a:t>: We will have a short break throughout the workshop, so you’ll have time to stretch your legs and grab a drink.</a:t>
            </a:r>
          </a:p>
          <a:p>
            <a:pPr>
              <a:lnSpc>
                <a:spcPct val="114999"/>
              </a:lnSpc>
            </a:pPr>
            <a:r>
              <a:rPr lang="en-US" sz="1600" b="1">
                <a:latin typeface="League Spartan"/>
              </a:rPr>
              <a:t>Questionnaire completion</a:t>
            </a:r>
            <a:r>
              <a:rPr lang="en-US" sz="1600">
                <a:latin typeface="League Spartan"/>
              </a:rPr>
              <a:t>: At the end of the workshop, please take a moment to fill out the paper questionnaire. Your feedback is invaluable.</a:t>
            </a:r>
          </a:p>
          <a:p>
            <a:pPr>
              <a:lnSpc>
                <a:spcPct val="114999"/>
              </a:lnSpc>
            </a:pPr>
            <a:endParaRPr lang="en-US" sz="1600">
              <a:latin typeface="League Spartan"/>
            </a:endParaRPr>
          </a:p>
          <a:p>
            <a:pPr>
              <a:lnSpc>
                <a:spcPct val="114999"/>
              </a:lnSpc>
            </a:pPr>
            <a:endParaRPr lang="en-US" sz="1600">
              <a:latin typeface="League Spartan"/>
            </a:endParaRPr>
          </a:p>
        </p:txBody>
      </p:sp>
    </p:spTree>
    <p:extLst>
      <p:ext uri="{BB962C8B-B14F-4D97-AF65-F5344CB8AC3E}">
        <p14:creationId xmlns:p14="http://schemas.microsoft.com/office/powerpoint/2010/main" val="16146745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None/>
            </a:pPr>
            <a:r>
              <a:rPr lang="en-BE" b="1">
                <a:latin typeface="League Spartan"/>
                <a:sym typeface="League Spartan"/>
              </a:rPr>
              <a:t>Topic 1: Selection</a:t>
            </a:r>
            <a:endParaRPr lang="en-US"/>
          </a:p>
        </p:txBody>
      </p:sp>
      <p:sp>
        <p:nvSpPr>
          <p:cNvPr id="4" name="TextBox 3">
            <a:extLst>
              <a:ext uri="{FF2B5EF4-FFF2-40B4-BE49-F238E27FC236}">
                <a16:creationId xmlns:a16="http://schemas.microsoft.com/office/drawing/2014/main" id="{6E280252-E9BF-0559-3633-648FFA4D2207}"/>
              </a:ext>
            </a:extLst>
          </p:cNvPr>
          <p:cNvSpPr txBox="1"/>
          <p:nvPr/>
        </p:nvSpPr>
        <p:spPr>
          <a:xfrm>
            <a:off x="2253049" y="3177232"/>
            <a:ext cx="463790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i="1">
                <a:latin typeface="League Spartan"/>
                <a:cs typeface="Calibri"/>
              </a:rPr>
              <a:t> Researcher needs in terms of content selection and implementation</a:t>
            </a:r>
            <a:endParaRPr lang="en-US" i="1">
              <a:latin typeface="League Spartan"/>
            </a:endParaRPr>
          </a:p>
        </p:txBody>
      </p:sp>
    </p:spTree>
    <p:extLst>
      <p:ext uri="{BB962C8B-B14F-4D97-AF65-F5344CB8AC3E}">
        <p14:creationId xmlns:p14="http://schemas.microsoft.com/office/powerpoint/2010/main" val="29093493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3" name="Google Shape;177;p29">
            <a:extLst>
              <a:ext uri="{FF2B5EF4-FFF2-40B4-BE49-F238E27FC236}">
                <a16:creationId xmlns:a16="http://schemas.microsoft.com/office/drawing/2014/main" id="{9BD6B8FA-635C-3DA0-1424-F01F384AD86B}"/>
              </a:ext>
            </a:extLst>
          </p:cNvPr>
          <p:cNvSpPr txBox="1">
            <a:spLocks noGrp="1"/>
          </p:cNvSpPr>
          <p:nvPr>
            <p:ph type="title"/>
          </p:nvPr>
        </p:nvSpPr>
        <p:spPr>
          <a:xfrm>
            <a:off x="452300" y="195468"/>
            <a:ext cx="8520600" cy="841800"/>
          </a:xfrm>
          <a:prstGeom prst="rect">
            <a:avLst/>
          </a:prstGeom>
        </p:spPr>
        <p:txBody>
          <a:bodyPr spcFirstLastPara="1" vert="horz" wrap="square" lIns="91425" tIns="91425" rIns="91425" bIns="91425" rtlCol="0" anchor="ctr" anchorCtr="0">
            <a:normAutofit/>
          </a:bodyPr>
          <a:lstStyle>
            <a:defPPr>
              <a:defRPr lang="en-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en-US" sz="2500" b="1">
                <a:latin typeface="League Spartan"/>
                <a:ea typeface="League Spartan"/>
                <a:cs typeface="League Spartan"/>
                <a:sym typeface="League Spartan"/>
              </a:rPr>
              <a:t>What is selection in Web &amp; Social media archiving?</a:t>
            </a:r>
            <a:endParaRPr lang="en-US" sz="2500" b="1">
              <a:latin typeface="League Spartan"/>
              <a:ea typeface="League Spartan"/>
              <a:cs typeface="League Spartan"/>
            </a:endParaRPr>
          </a:p>
        </p:txBody>
      </p:sp>
      <p:sp>
        <p:nvSpPr>
          <p:cNvPr id="6" name="Google Shape;178;p29">
            <a:extLst>
              <a:ext uri="{FF2B5EF4-FFF2-40B4-BE49-F238E27FC236}">
                <a16:creationId xmlns:a16="http://schemas.microsoft.com/office/drawing/2014/main" id="{106A5D20-0365-C971-7A86-4B65D93AF0B9}"/>
              </a:ext>
            </a:extLst>
          </p:cNvPr>
          <p:cNvSpPr txBox="1"/>
          <p:nvPr/>
        </p:nvSpPr>
        <p:spPr>
          <a:xfrm>
            <a:off x="241200" y="1073762"/>
            <a:ext cx="8661600" cy="4095706"/>
          </a:xfrm>
          <a:prstGeom prst="rect">
            <a:avLst/>
          </a:prstGeom>
          <a:noFill/>
          <a:ln>
            <a:noFill/>
          </a:ln>
        </p:spPr>
        <p:txBody>
          <a:bodyPr spcFirstLastPara="1" wrap="square" lIns="91425" tIns="91425" rIns="91425" bIns="91425" anchor="t" anchorCtr="0">
            <a:spAutoFit/>
          </a:bodyPr>
          <a:lstStyle>
            <a:defPPr>
              <a:defRPr lang="en-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139065" algn="just">
              <a:lnSpc>
                <a:spcPct val="114999"/>
              </a:lnSpc>
            </a:pPr>
            <a:r>
              <a:rPr lang="en-US" sz="1700" b="1">
                <a:latin typeface="League Spartan"/>
              </a:rPr>
              <a:t> Definition</a:t>
            </a:r>
            <a:r>
              <a:rPr lang="en-US" sz="1700">
                <a:latin typeface="League Spartan"/>
              </a:rPr>
              <a:t>:</a:t>
            </a:r>
            <a:endParaRPr lang="en-US">
              <a:latin typeface="League Spartan"/>
            </a:endParaRPr>
          </a:p>
          <a:p>
            <a:pPr marL="396240" indent="-257175" algn="just">
              <a:lnSpc>
                <a:spcPct val="115000"/>
              </a:lnSpc>
              <a:buClr>
                <a:schemeClr val="dk1"/>
              </a:buClr>
              <a:buSzPts val="1400"/>
              <a:buFont typeface="Arial" panose="020B0604020202020204" pitchFamily="34" charset="0"/>
              <a:buChar char="•"/>
            </a:pPr>
            <a:r>
              <a:rPr lang="en-US" sz="1700">
                <a:latin typeface="League Spartan"/>
                <a:ea typeface="League Spartan"/>
                <a:cs typeface="League Spartan"/>
              </a:rPr>
              <a:t>the </a:t>
            </a:r>
            <a:r>
              <a:rPr lang="en-US" sz="1700" b="1">
                <a:latin typeface="League Spartan"/>
                <a:ea typeface="League Spartan"/>
                <a:cs typeface="League Spartan"/>
              </a:rPr>
              <a:t>selection</a:t>
            </a:r>
            <a:r>
              <a:rPr lang="en-US" sz="1700">
                <a:latin typeface="League Spartan"/>
                <a:ea typeface="League Spartan"/>
                <a:cs typeface="League Spartan"/>
              </a:rPr>
              <a:t> of specific web &amp; social media resources </a:t>
            </a:r>
            <a:r>
              <a:rPr lang="en-US" sz="1700" b="1">
                <a:latin typeface="League Spartan"/>
                <a:ea typeface="League Spartan"/>
                <a:cs typeface="League Spartan"/>
              </a:rPr>
              <a:t>for collection </a:t>
            </a:r>
            <a:r>
              <a:rPr lang="en-US" sz="1700">
                <a:solidFill>
                  <a:srgbClr val="000000"/>
                </a:solidFill>
                <a:latin typeface="League Spartan"/>
                <a:ea typeface="+mn-lt"/>
                <a:cs typeface="+mn-lt"/>
              </a:rPr>
              <a:t>(Vilar, P. 2008).</a:t>
            </a:r>
            <a:endParaRPr lang="en-US" sz="1700">
              <a:latin typeface="League Spartan"/>
              <a:ea typeface="League Spartan"/>
              <a:cs typeface="League Spartan"/>
            </a:endParaRPr>
          </a:p>
          <a:p>
            <a:pPr marL="396240" indent="-257175" algn="just">
              <a:lnSpc>
                <a:spcPct val="115000"/>
              </a:lnSpc>
              <a:buClr>
                <a:schemeClr val="dk1"/>
              </a:buClr>
              <a:buSzPts val="1400"/>
              <a:buFont typeface="Arial" panose="020B0604020202020204" pitchFamily="34" charset="0"/>
              <a:buChar char="•"/>
            </a:pPr>
            <a:r>
              <a:rPr lang="en-US" sz="1700">
                <a:latin typeface="League Spartan"/>
                <a:ea typeface="League Spartan"/>
                <a:cs typeface="League Spartan"/>
              </a:rPr>
              <a:t>A </a:t>
            </a:r>
            <a:r>
              <a:rPr lang="en-US" sz="1700" b="1">
                <a:latin typeface="League Spartan"/>
                <a:ea typeface="League Spartan"/>
                <a:cs typeface="League Spartan"/>
              </a:rPr>
              <a:t>collection of web/social media-published materials </a:t>
            </a:r>
            <a:r>
              <a:rPr lang="en-US" sz="1700">
                <a:latin typeface="League Spartan"/>
                <a:ea typeface="League Spartan"/>
                <a:cs typeface="League Spartan"/>
              </a:rPr>
              <a:t>that an institution has either made arrangements for or has accepted long-term responsibility for preservation and access in keeping with an archive's user access policies (</a:t>
            </a:r>
            <a:r>
              <a:rPr lang="en-US" sz="1700">
                <a:latin typeface="League Spartan"/>
                <a:ea typeface="+mn-lt"/>
                <a:cs typeface="+mn-lt"/>
              </a:rPr>
              <a:t>Bingham, Byrne, &amp; Hoggarth, 2018).</a:t>
            </a:r>
            <a:endParaRPr lang="en-US" sz="1700">
              <a:latin typeface="League Spartan"/>
              <a:ea typeface="League Spartan"/>
              <a:cs typeface="League Spartan"/>
            </a:endParaRPr>
          </a:p>
          <a:p>
            <a:pPr marL="396240" indent="-257175" algn="just">
              <a:lnSpc>
                <a:spcPct val="115000"/>
              </a:lnSpc>
              <a:buClr>
                <a:schemeClr val="dk1"/>
              </a:buClr>
              <a:buSzPts val="1400"/>
              <a:buFont typeface="Arial" panose="020B0604020202020204" pitchFamily="34" charset="0"/>
              <a:buChar char="•"/>
            </a:pPr>
            <a:r>
              <a:rPr lang="en-US" sz="1700">
                <a:latin typeface="League Spartan"/>
                <a:ea typeface="League Spartan"/>
                <a:cs typeface="League Spartan"/>
              </a:rPr>
              <a:t>A model </a:t>
            </a:r>
            <a:r>
              <a:rPr lang="en-US" sz="1700" b="1">
                <a:latin typeface="League Spartan"/>
                <a:ea typeface="League Spartan"/>
                <a:cs typeface="League Spartan"/>
              </a:rPr>
              <a:t>process </a:t>
            </a:r>
            <a:r>
              <a:rPr lang="en-US" sz="1700">
                <a:latin typeface="League Spartan"/>
                <a:ea typeface="League Spartan"/>
                <a:cs typeface="League Spartan"/>
              </a:rPr>
              <a:t>for </a:t>
            </a:r>
            <a:r>
              <a:rPr lang="en-US" sz="1700" b="1">
                <a:latin typeface="League Spartan"/>
                <a:ea typeface="League Spartan"/>
                <a:cs typeface="League Spartan"/>
              </a:rPr>
              <a:t>making selection decisions</a:t>
            </a:r>
            <a:r>
              <a:rPr lang="en-US" sz="1700">
                <a:latin typeface="League Spartan"/>
                <a:ea typeface="League Spartan"/>
                <a:cs typeface="League Spartan"/>
              </a:rPr>
              <a:t>, </a:t>
            </a:r>
            <a:r>
              <a:rPr lang="en-US" sz="1700" b="1">
                <a:latin typeface="League Spartan"/>
                <a:ea typeface="League Spartan"/>
                <a:cs typeface="League Spartan"/>
              </a:rPr>
              <a:t>the context</a:t>
            </a:r>
            <a:r>
              <a:rPr lang="en-US" sz="1700">
                <a:latin typeface="League Spartan"/>
                <a:ea typeface="League Spartan"/>
                <a:cs typeface="League Spartan"/>
              </a:rPr>
              <a:t> in which selection decisions must be taken, possible </a:t>
            </a:r>
            <a:r>
              <a:rPr lang="en-US" sz="1700" b="1">
                <a:latin typeface="League Spartan"/>
                <a:ea typeface="League Spartan"/>
                <a:cs typeface="League Spartan"/>
              </a:rPr>
              <a:t>approaches</a:t>
            </a:r>
            <a:r>
              <a:rPr lang="en-US" sz="1700">
                <a:latin typeface="League Spartan"/>
                <a:ea typeface="League Spartan"/>
                <a:cs typeface="League Spartan"/>
              </a:rPr>
              <a:t> to selection, selection </a:t>
            </a:r>
            <a:r>
              <a:rPr lang="en-US" sz="1700" b="1">
                <a:latin typeface="League Spartan"/>
                <a:ea typeface="League Spartan"/>
                <a:cs typeface="League Spartan"/>
              </a:rPr>
              <a:t>criteria</a:t>
            </a:r>
            <a:r>
              <a:rPr lang="en-US" sz="1700">
                <a:latin typeface="League Spartan"/>
                <a:ea typeface="League Spartan"/>
                <a:cs typeface="League Spartan"/>
              </a:rPr>
              <a:t> and the </a:t>
            </a:r>
            <a:r>
              <a:rPr lang="en-US" sz="1700" b="1">
                <a:latin typeface="League Spartan"/>
                <a:ea typeface="League Spartan"/>
                <a:cs typeface="League Spartan"/>
              </a:rPr>
              <a:t>elements</a:t>
            </a:r>
            <a:r>
              <a:rPr lang="en-US" sz="1700">
                <a:latin typeface="League Spartan"/>
                <a:ea typeface="League Spartan"/>
                <a:cs typeface="League Spartan"/>
              </a:rPr>
              <a:t> required to create a selection list </a:t>
            </a:r>
            <a:r>
              <a:rPr lang="en-US" sz="1700">
                <a:latin typeface="League Spartan"/>
                <a:ea typeface="+mn-lt"/>
                <a:cs typeface="+mn-lt"/>
              </a:rPr>
              <a:t> </a:t>
            </a:r>
            <a:r>
              <a:rPr lang="en-US" sz="1700">
                <a:latin typeface="League Spartan"/>
                <a:ea typeface="League Spartan"/>
                <a:cs typeface="Arial"/>
              </a:rPr>
              <a:t>(Vilar, P. 2008).</a:t>
            </a:r>
            <a:endParaRPr lang="en-US" sz="1700">
              <a:latin typeface="League Spartan"/>
              <a:ea typeface="+mn-lt"/>
              <a:cs typeface="+mn-lt"/>
            </a:endParaRPr>
          </a:p>
          <a:p>
            <a:pPr marL="139065" algn="just">
              <a:lnSpc>
                <a:spcPct val="115000"/>
              </a:lnSpc>
              <a:buClr>
                <a:schemeClr val="dk1"/>
              </a:buClr>
              <a:buSzPts val="1400"/>
            </a:pPr>
            <a:endParaRPr lang="en-US" sz="1700">
              <a:latin typeface="League Spartan"/>
              <a:ea typeface="League Spartan"/>
              <a:cs typeface="League Spartan"/>
            </a:endParaRPr>
          </a:p>
          <a:p>
            <a:pPr marL="139065" algn="just">
              <a:lnSpc>
                <a:spcPct val="115000"/>
              </a:lnSpc>
              <a:buClr>
                <a:schemeClr val="dk1"/>
              </a:buClr>
              <a:buSzPts val="1400"/>
            </a:pPr>
            <a:r>
              <a:rPr lang="en-US" sz="1700" b="1">
                <a:latin typeface="League Spartan"/>
                <a:ea typeface="League Spartan"/>
                <a:cs typeface="League Spartan"/>
              </a:rPr>
              <a:t>Related words</a:t>
            </a:r>
            <a:r>
              <a:rPr lang="en-US" sz="1700">
                <a:latin typeface="League Spartan"/>
                <a:ea typeface="League Spartan"/>
                <a:cs typeface="League Spartan"/>
              </a:rPr>
              <a:t>: </a:t>
            </a:r>
            <a:r>
              <a:rPr lang="nl" sz="1700" err="1">
                <a:latin typeface="League Spartan"/>
                <a:ea typeface="League Spartan"/>
                <a:cs typeface="League Spartan"/>
              </a:rPr>
              <a:t>Collecting</a:t>
            </a:r>
            <a:r>
              <a:rPr lang="nl" sz="1700">
                <a:latin typeface="League Spartan"/>
                <a:ea typeface="League Spartan"/>
                <a:cs typeface="League Spartan"/>
              </a:rPr>
              <a:t>/ </a:t>
            </a:r>
            <a:r>
              <a:rPr lang="nl" sz="1700" err="1">
                <a:latin typeface="League Spartan"/>
                <a:ea typeface="League Spartan"/>
                <a:cs typeface="League Spartan"/>
              </a:rPr>
              <a:t>Harvesting</a:t>
            </a:r>
            <a:r>
              <a:rPr lang="nl" sz="1700">
                <a:latin typeface="League Spartan"/>
                <a:ea typeface="League Spartan"/>
                <a:cs typeface="League Spartan"/>
              </a:rPr>
              <a:t>/</a:t>
            </a:r>
            <a:r>
              <a:rPr lang="nl" sz="1700" err="1">
                <a:latin typeface="League Spartan"/>
                <a:ea typeface="League Spartan"/>
                <a:cs typeface="League Spartan"/>
              </a:rPr>
              <a:t>Crawling</a:t>
            </a:r>
            <a:r>
              <a:rPr lang="nl" sz="1700">
                <a:latin typeface="League Spartan"/>
                <a:ea typeface="League Spartan"/>
                <a:cs typeface="League Spartan"/>
              </a:rPr>
              <a:t>/ </a:t>
            </a:r>
            <a:r>
              <a:rPr lang="nl" sz="1700" err="1">
                <a:latin typeface="League Spartan"/>
                <a:ea typeface="League Spartan"/>
                <a:cs typeface="League Spartan"/>
              </a:rPr>
              <a:t>Scraping</a:t>
            </a:r>
            <a:endParaRPr lang="nl" sz="1700">
              <a:latin typeface="League Spartan"/>
              <a:ea typeface="League Spartan"/>
              <a:cs typeface="League Spartan"/>
            </a:endParaRPr>
          </a:p>
          <a:p>
            <a:pPr marL="139065" algn="just">
              <a:lnSpc>
                <a:spcPct val="115000"/>
              </a:lnSpc>
              <a:buClr>
                <a:schemeClr val="dk1"/>
              </a:buClr>
              <a:buSzPts val="1400"/>
            </a:pPr>
            <a:r>
              <a:rPr lang="nl" sz="1700" b="1" err="1">
                <a:latin typeface="League Spartan"/>
                <a:ea typeface="League Spartan"/>
                <a:cs typeface="League Spartan"/>
              </a:rPr>
              <a:t>Related</a:t>
            </a:r>
            <a:r>
              <a:rPr lang="nl" sz="1700" b="1">
                <a:latin typeface="League Spartan"/>
                <a:ea typeface="League Spartan"/>
                <a:cs typeface="League Spartan"/>
              </a:rPr>
              <a:t> document</a:t>
            </a:r>
            <a:r>
              <a:rPr lang="nl" sz="1700">
                <a:latin typeface="League Spartan"/>
                <a:ea typeface="League Spartan"/>
                <a:cs typeface="League Spartan"/>
              </a:rPr>
              <a:t>: </a:t>
            </a:r>
            <a:r>
              <a:rPr lang="en-US" sz="1700">
                <a:latin typeface="League Spartan"/>
                <a:ea typeface="League Spartan"/>
                <a:cs typeface="League Spartan"/>
              </a:rPr>
              <a:t>Collection policy</a:t>
            </a:r>
            <a:endParaRPr lang="nl" sz="1700">
              <a:latin typeface="League Spartan"/>
              <a:ea typeface="League Spartan"/>
              <a:cs typeface="League Spartan"/>
            </a:endParaRPr>
          </a:p>
          <a:p>
            <a:pPr marL="139065" algn="just">
              <a:lnSpc>
                <a:spcPct val="115000"/>
              </a:lnSpc>
              <a:buClr>
                <a:schemeClr val="dk1"/>
              </a:buClr>
              <a:buSzPts val="1400"/>
            </a:pPr>
            <a:endParaRPr lang="en-US" sz="1700">
              <a:latin typeface="League Spartan"/>
              <a:ea typeface="League Spartan"/>
              <a:cs typeface="League Spartan"/>
            </a:endParaRPr>
          </a:p>
        </p:txBody>
      </p:sp>
    </p:spTree>
    <p:extLst>
      <p:ext uri="{BB962C8B-B14F-4D97-AF65-F5344CB8AC3E}">
        <p14:creationId xmlns:p14="http://schemas.microsoft.com/office/powerpoint/2010/main" val="23706355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8" name="Picture 7" descr="A screenshot of a web page&#10;&#10;Description automatically generated">
            <a:extLst>
              <a:ext uri="{FF2B5EF4-FFF2-40B4-BE49-F238E27FC236}">
                <a16:creationId xmlns:a16="http://schemas.microsoft.com/office/drawing/2014/main" id="{80D9740A-6C2B-F5D0-3679-C15078565B6D}"/>
              </a:ext>
            </a:extLst>
          </p:cNvPr>
          <p:cNvPicPr>
            <a:picLocks noChangeAspect="1"/>
          </p:cNvPicPr>
          <p:nvPr/>
        </p:nvPicPr>
        <p:blipFill>
          <a:blip r:embed="rId3"/>
          <a:stretch>
            <a:fillRect/>
          </a:stretch>
        </p:blipFill>
        <p:spPr>
          <a:xfrm>
            <a:off x="701908" y="114086"/>
            <a:ext cx="7740187" cy="4375936"/>
          </a:xfrm>
          <a:prstGeom prst="rect">
            <a:avLst/>
          </a:prstGeom>
        </p:spPr>
      </p:pic>
      <p:sp>
        <p:nvSpPr>
          <p:cNvPr id="9" name="TextBox 8">
            <a:extLst>
              <a:ext uri="{FF2B5EF4-FFF2-40B4-BE49-F238E27FC236}">
                <a16:creationId xmlns:a16="http://schemas.microsoft.com/office/drawing/2014/main" id="{0EAF505E-178D-B1EA-229C-3D946EA04F65}"/>
              </a:ext>
            </a:extLst>
          </p:cNvPr>
          <p:cNvSpPr txBox="1"/>
          <p:nvPr/>
        </p:nvSpPr>
        <p:spPr>
          <a:xfrm>
            <a:off x="1141714" y="4582274"/>
            <a:ext cx="785202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333333"/>
                </a:solidFill>
                <a:latin typeface="Trebuchet MS"/>
              </a:rPr>
              <a:t>Figure 1. What is web archiving?  From Archive-It Help Center. Retrieved from </a:t>
            </a:r>
            <a:r>
              <a:rPr lang="en-US" sz="1200">
                <a:solidFill>
                  <a:srgbClr val="333333"/>
                </a:solidFill>
              </a:rPr>
              <a:t>https://support.archive-it.org/hc/en-us/articles/360041674111-What-is-web-archiving</a:t>
            </a:r>
            <a:r>
              <a:rPr lang="en-US" sz="1200">
                <a:solidFill>
                  <a:srgbClr val="333333"/>
                </a:solidFill>
                <a:latin typeface="Trebuchet MS"/>
              </a:rPr>
              <a:t>/.</a:t>
            </a:r>
            <a:endParaRPr lang="en-US"/>
          </a:p>
        </p:txBody>
      </p:sp>
    </p:spTree>
    <p:extLst>
      <p:ext uri="{BB962C8B-B14F-4D97-AF65-F5344CB8AC3E}">
        <p14:creationId xmlns:p14="http://schemas.microsoft.com/office/powerpoint/2010/main" val="1732965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computer&#10;&#10;Description automatically generated">
            <a:extLst>
              <a:ext uri="{FF2B5EF4-FFF2-40B4-BE49-F238E27FC236}">
                <a16:creationId xmlns:a16="http://schemas.microsoft.com/office/drawing/2014/main" id="{C2D40A90-A16C-4ECC-E528-2A6FAD9568D1}"/>
              </a:ext>
            </a:extLst>
          </p:cNvPr>
          <p:cNvPicPr>
            <a:picLocks noChangeAspect="1"/>
          </p:cNvPicPr>
          <p:nvPr/>
        </p:nvPicPr>
        <p:blipFill>
          <a:blip r:embed="rId2"/>
          <a:stretch>
            <a:fillRect/>
          </a:stretch>
        </p:blipFill>
        <p:spPr>
          <a:xfrm>
            <a:off x="394484" y="200613"/>
            <a:ext cx="8220183" cy="4414784"/>
          </a:xfrm>
          <a:prstGeom prst="rect">
            <a:avLst/>
          </a:prstGeom>
        </p:spPr>
      </p:pic>
      <p:sp>
        <p:nvSpPr>
          <p:cNvPr id="8" name="TextBox 7">
            <a:extLst>
              <a:ext uri="{FF2B5EF4-FFF2-40B4-BE49-F238E27FC236}">
                <a16:creationId xmlns:a16="http://schemas.microsoft.com/office/drawing/2014/main" id="{B2741979-77DD-ED7A-E6D0-37EEFFCF5696}"/>
              </a:ext>
            </a:extLst>
          </p:cNvPr>
          <p:cNvSpPr txBox="1"/>
          <p:nvPr/>
        </p:nvSpPr>
        <p:spPr>
          <a:xfrm>
            <a:off x="330058" y="4719049"/>
            <a:ext cx="834903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333333"/>
                </a:solidFill>
                <a:latin typeface="Trebuchet MS"/>
              </a:rPr>
              <a:t>Figure 2. </a:t>
            </a:r>
            <a:r>
              <a:rPr lang="en-US" sz="1200">
                <a:solidFill>
                  <a:srgbClr val="333333"/>
                </a:solidFill>
              </a:rPr>
              <a:t>The process.</a:t>
            </a:r>
            <a:r>
              <a:rPr lang="en-US" sz="1200">
                <a:solidFill>
                  <a:srgbClr val="333333"/>
                </a:solidFill>
                <a:latin typeface="Trebuchet MS"/>
              </a:rPr>
              <a:t> From Bibliothèque </a:t>
            </a:r>
            <a:r>
              <a:rPr lang="en-US" sz="1200" err="1">
                <a:solidFill>
                  <a:srgbClr val="333333"/>
                </a:solidFill>
                <a:latin typeface="Trebuchet MS"/>
              </a:rPr>
              <a:t>nationale</a:t>
            </a:r>
            <a:r>
              <a:rPr lang="en-US" sz="1200">
                <a:solidFill>
                  <a:srgbClr val="333333"/>
                </a:solidFill>
                <a:latin typeface="Trebuchet MS"/>
              </a:rPr>
              <a:t> (</a:t>
            </a:r>
            <a:r>
              <a:rPr lang="en-US" sz="1200" err="1">
                <a:solidFill>
                  <a:srgbClr val="333333"/>
                </a:solidFill>
                <a:latin typeface="Trebuchet MS"/>
              </a:rPr>
              <a:t>BnL</a:t>
            </a:r>
            <a:r>
              <a:rPr lang="en-US" sz="1200">
                <a:solidFill>
                  <a:srgbClr val="333333"/>
                </a:solidFill>
                <a:latin typeface="Trebuchet MS"/>
              </a:rPr>
              <a:t>). Retrieved from </a:t>
            </a:r>
            <a:r>
              <a:rPr lang="en-US" sz="1200">
                <a:solidFill>
                  <a:srgbClr val="333333"/>
                </a:solidFill>
              </a:rPr>
              <a:t>https://www.webarchive.lu/how-it-works/.</a:t>
            </a:r>
            <a:endParaRPr lang="en-US" sz="1200">
              <a:latin typeface="Trebuchet MS"/>
            </a:endParaRPr>
          </a:p>
        </p:txBody>
      </p:sp>
    </p:spTree>
    <p:extLst>
      <p:ext uri="{BB962C8B-B14F-4D97-AF65-F5344CB8AC3E}">
        <p14:creationId xmlns:p14="http://schemas.microsoft.com/office/powerpoint/2010/main" val="2792952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77;p29">
            <a:extLst>
              <a:ext uri="{FF2B5EF4-FFF2-40B4-BE49-F238E27FC236}">
                <a16:creationId xmlns:a16="http://schemas.microsoft.com/office/drawing/2014/main" id="{E4854048-851C-1B16-1A8C-14902ED003DE}"/>
              </a:ext>
            </a:extLst>
          </p:cNvPr>
          <p:cNvSpPr txBox="1">
            <a:spLocks noGrp="1"/>
          </p:cNvSpPr>
          <p:nvPr>
            <p:ph type="title"/>
          </p:nvPr>
        </p:nvSpPr>
        <p:spPr>
          <a:xfrm>
            <a:off x="311030" y="2828"/>
            <a:ext cx="8520600" cy="841800"/>
          </a:xfrm>
          <a:prstGeom prst="rect">
            <a:avLst/>
          </a:prstGeom>
        </p:spPr>
        <p:txBody>
          <a:bodyPr spcFirstLastPara="1" vert="horz" wrap="square" lIns="91425" tIns="91425" rIns="91425" bIns="91425" rtlCol="0" anchor="ctr" anchorCtr="0">
            <a:normAutofit/>
          </a:bodyPr>
          <a:lstStyle>
            <a:defPPr>
              <a:defRPr lang="en-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500" b="1">
                <a:latin typeface="League Spartan"/>
                <a:cs typeface="Arial"/>
                <a:sym typeface="League Spartan"/>
              </a:rPr>
              <a:t>Crucial Elements for Consideration</a:t>
            </a:r>
            <a:endParaRPr lang="en-US" sz="2500" b="1">
              <a:latin typeface="League Spartan"/>
            </a:endParaRPr>
          </a:p>
        </p:txBody>
      </p:sp>
      <p:pic>
        <p:nvPicPr>
          <p:cNvPr id="8" name="Picture 7" descr="A blue rectangle with white text&#10;&#10;Description automatically generated">
            <a:extLst>
              <a:ext uri="{FF2B5EF4-FFF2-40B4-BE49-F238E27FC236}">
                <a16:creationId xmlns:a16="http://schemas.microsoft.com/office/drawing/2014/main" id="{AC9531DC-9CA5-48DE-AD03-2ED9E80C0681}"/>
              </a:ext>
            </a:extLst>
          </p:cNvPr>
          <p:cNvPicPr>
            <a:picLocks noChangeAspect="1"/>
          </p:cNvPicPr>
          <p:nvPr/>
        </p:nvPicPr>
        <p:blipFill>
          <a:blip r:embed="rId2"/>
          <a:stretch>
            <a:fillRect/>
          </a:stretch>
        </p:blipFill>
        <p:spPr>
          <a:xfrm>
            <a:off x="308760" y="793250"/>
            <a:ext cx="2939908" cy="526124"/>
          </a:xfrm>
          <a:prstGeom prst="rect">
            <a:avLst/>
          </a:prstGeom>
        </p:spPr>
      </p:pic>
      <p:pic>
        <p:nvPicPr>
          <p:cNvPr id="12" name="Picture 11" descr="A blue rectangle with white text&#10;&#10;Description automatically generated">
            <a:extLst>
              <a:ext uri="{FF2B5EF4-FFF2-40B4-BE49-F238E27FC236}">
                <a16:creationId xmlns:a16="http://schemas.microsoft.com/office/drawing/2014/main" id="{20C5A618-EC75-2B9C-8B82-2FE21E6AB9B5}"/>
              </a:ext>
            </a:extLst>
          </p:cNvPr>
          <p:cNvPicPr>
            <a:picLocks noChangeAspect="1"/>
          </p:cNvPicPr>
          <p:nvPr/>
        </p:nvPicPr>
        <p:blipFill>
          <a:blip r:embed="rId3"/>
          <a:stretch>
            <a:fillRect/>
          </a:stretch>
        </p:blipFill>
        <p:spPr>
          <a:xfrm>
            <a:off x="3551647" y="793251"/>
            <a:ext cx="2034284" cy="526123"/>
          </a:xfrm>
          <a:prstGeom prst="rect">
            <a:avLst/>
          </a:prstGeom>
        </p:spPr>
      </p:pic>
      <p:pic>
        <p:nvPicPr>
          <p:cNvPr id="13" name="Picture 12" descr="A blue sign with white text&#10;&#10;Description automatically generated">
            <a:extLst>
              <a:ext uri="{FF2B5EF4-FFF2-40B4-BE49-F238E27FC236}">
                <a16:creationId xmlns:a16="http://schemas.microsoft.com/office/drawing/2014/main" id="{50E5DFD3-8CE1-91A9-237A-5AC4DBB45074}"/>
              </a:ext>
            </a:extLst>
          </p:cNvPr>
          <p:cNvPicPr>
            <a:picLocks noChangeAspect="1"/>
          </p:cNvPicPr>
          <p:nvPr/>
        </p:nvPicPr>
        <p:blipFill>
          <a:blip r:embed="rId4"/>
          <a:stretch>
            <a:fillRect/>
          </a:stretch>
        </p:blipFill>
        <p:spPr>
          <a:xfrm>
            <a:off x="6100923" y="793251"/>
            <a:ext cx="2059969" cy="526123"/>
          </a:xfrm>
          <a:prstGeom prst="rect">
            <a:avLst/>
          </a:prstGeom>
        </p:spPr>
      </p:pic>
      <p:pic>
        <p:nvPicPr>
          <p:cNvPr id="3" name="Picture 2" descr="A diagram of a computer&#10;&#10;Description automatically generated">
            <a:extLst>
              <a:ext uri="{FF2B5EF4-FFF2-40B4-BE49-F238E27FC236}">
                <a16:creationId xmlns:a16="http://schemas.microsoft.com/office/drawing/2014/main" id="{16C33FA1-0A82-A00F-A997-A4B22A56DF75}"/>
              </a:ext>
            </a:extLst>
          </p:cNvPr>
          <p:cNvPicPr>
            <a:picLocks noChangeAspect="1"/>
          </p:cNvPicPr>
          <p:nvPr/>
        </p:nvPicPr>
        <p:blipFill>
          <a:blip r:embed="rId5"/>
          <a:stretch>
            <a:fillRect/>
          </a:stretch>
        </p:blipFill>
        <p:spPr>
          <a:xfrm>
            <a:off x="107156" y="1059861"/>
            <a:ext cx="8935641" cy="4250122"/>
          </a:xfrm>
          <a:prstGeom prst="rect">
            <a:avLst/>
          </a:prstGeom>
        </p:spPr>
      </p:pic>
    </p:spTree>
    <p:extLst>
      <p:ext uri="{BB962C8B-B14F-4D97-AF65-F5344CB8AC3E}">
        <p14:creationId xmlns:p14="http://schemas.microsoft.com/office/powerpoint/2010/main" val="29470658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Google Shape;177;p29">
            <a:extLst>
              <a:ext uri="{FF2B5EF4-FFF2-40B4-BE49-F238E27FC236}">
                <a16:creationId xmlns:a16="http://schemas.microsoft.com/office/drawing/2014/main" id="{702D7132-F47E-DDA2-972D-62DEDA124B71}"/>
              </a:ext>
            </a:extLst>
          </p:cNvPr>
          <p:cNvSpPr txBox="1">
            <a:spLocks noGrp="1"/>
          </p:cNvSpPr>
          <p:nvPr>
            <p:ph type="title"/>
          </p:nvPr>
        </p:nvSpPr>
        <p:spPr>
          <a:xfrm>
            <a:off x="311030" y="2828"/>
            <a:ext cx="8520600" cy="841800"/>
          </a:xfrm>
          <a:prstGeom prst="rect">
            <a:avLst/>
          </a:prstGeom>
        </p:spPr>
        <p:txBody>
          <a:bodyPr spcFirstLastPara="1" vert="horz" wrap="square" lIns="91425" tIns="91425" rIns="91425" bIns="91425" rtlCol="0" anchor="ctr" anchorCtr="0">
            <a:normAutofit/>
          </a:bodyPr>
          <a:lstStyle>
            <a:defPPr>
              <a:defRPr lang="en-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500" b="1">
                <a:latin typeface="League Spartan"/>
                <a:ea typeface="+mn-lt"/>
                <a:cs typeface="+mn-lt"/>
                <a:sym typeface="League Spartan"/>
              </a:rPr>
              <a:t>Different crawl methods </a:t>
            </a:r>
            <a:endParaRPr lang="en-US" b="1">
              <a:latin typeface="League Spartan"/>
              <a:cs typeface="Arial"/>
            </a:endParaRPr>
          </a:p>
        </p:txBody>
      </p:sp>
      <p:sp>
        <p:nvSpPr>
          <p:cNvPr id="20" name="Google Shape;178;p29">
            <a:extLst>
              <a:ext uri="{FF2B5EF4-FFF2-40B4-BE49-F238E27FC236}">
                <a16:creationId xmlns:a16="http://schemas.microsoft.com/office/drawing/2014/main" id="{2DA0F731-0710-5F84-3C78-91422A6EB2A1}"/>
              </a:ext>
            </a:extLst>
          </p:cNvPr>
          <p:cNvSpPr txBox="1"/>
          <p:nvPr/>
        </p:nvSpPr>
        <p:spPr>
          <a:xfrm>
            <a:off x="234778" y="849015"/>
            <a:ext cx="4584047" cy="4070022"/>
          </a:xfrm>
          <a:prstGeom prst="rect">
            <a:avLst/>
          </a:prstGeom>
          <a:noFill/>
          <a:ln>
            <a:noFill/>
          </a:ln>
        </p:spPr>
        <p:txBody>
          <a:bodyPr spcFirstLastPara="1" wrap="square" lIns="91425" tIns="91425" rIns="91425" bIns="91425" anchor="t" anchorCtr="0">
            <a:spAutoFit/>
          </a:bodyPr>
          <a:lstStyle>
            <a:defPPr>
              <a:defRPr lang="en-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139065" algn="just">
              <a:lnSpc>
                <a:spcPct val="114999"/>
              </a:lnSpc>
            </a:pPr>
            <a:r>
              <a:rPr lang="en-US" sz="1700" b="1">
                <a:latin typeface="League Spartan"/>
                <a:ea typeface="+mn-lt"/>
                <a:cs typeface="+mn-lt"/>
              </a:rPr>
              <a:t>Unselective method</a:t>
            </a:r>
            <a:r>
              <a:rPr lang="en-US" sz="1700">
                <a:latin typeface="League Spartan"/>
                <a:ea typeface="+mn-lt"/>
                <a:cs typeface="+mn-lt"/>
              </a:rPr>
              <a:t>: take a conscious decision not to select, collecting everything possible. </a:t>
            </a:r>
            <a:endParaRPr lang="en-US">
              <a:latin typeface="League Spartan"/>
              <a:ea typeface="+mn-lt"/>
              <a:cs typeface="+mn-lt"/>
            </a:endParaRPr>
          </a:p>
          <a:p>
            <a:pPr marL="139065" algn="just">
              <a:lnSpc>
                <a:spcPct val="114999"/>
              </a:lnSpc>
            </a:pPr>
            <a:endParaRPr lang="en-US" sz="1700">
              <a:latin typeface="League Spartan"/>
              <a:ea typeface="+mn-lt"/>
              <a:cs typeface="+mn-lt"/>
            </a:endParaRPr>
          </a:p>
          <a:p>
            <a:pPr marL="139065" algn="just">
              <a:lnSpc>
                <a:spcPct val="114999"/>
              </a:lnSpc>
            </a:pPr>
            <a:r>
              <a:rPr lang="en-US" sz="1700" b="1">
                <a:latin typeface="League Spartan"/>
                <a:ea typeface="+mn-lt"/>
                <a:cs typeface="+mn-lt"/>
              </a:rPr>
              <a:t>Domain crawls</a:t>
            </a:r>
            <a:r>
              <a:rPr lang="en-US" sz="1700">
                <a:latin typeface="League Spartan"/>
                <a:ea typeface="+mn-lt"/>
                <a:cs typeface="+mn-lt"/>
              </a:rPr>
              <a:t>: capture snapshots of numerous seeds across all domains, </a:t>
            </a:r>
            <a:r>
              <a:rPr lang="en-US" sz="1700" err="1">
                <a:latin typeface="League Spartan"/>
                <a:ea typeface="+mn-lt"/>
                <a:cs typeface="+mn-lt"/>
              </a:rPr>
              <a:t>e.g</a:t>
            </a:r>
            <a:r>
              <a:rPr lang="en-US" sz="1700">
                <a:latin typeface="League Spartan"/>
                <a:ea typeface="+mn-lt"/>
                <a:cs typeface="+mn-lt"/>
              </a:rPr>
              <a:t>, .</a:t>
            </a:r>
            <a:r>
              <a:rPr lang="en-US" sz="1700" err="1">
                <a:latin typeface="League Spartan"/>
                <a:ea typeface="+mn-lt"/>
                <a:cs typeface="+mn-lt"/>
              </a:rPr>
              <a:t>lu</a:t>
            </a:r>
            <a:r>
              <a:rPr lang="en-US" sz="1700">
                <a:latin typeface="League Spartan"/>
                <a:ea typeface="+mn-lt"/>
                <a:cs typeface="+mn-lt"/>
              </a:rPr>
              <a:t>/.dk at different times of the year. </a:t>
            </a:r>
            <a:endParaRPr lang="en-US">
              <a:latin typeface="League Spartan"/>
              <a:ea typeface="+mn-lt"/>
              <a:cs typeface="+mn-lt"/>
            </a:endParaRPr>
          </a:p>
          <a:p>
            <a:pPr marL="139065" algn="just">
              <a:lnSpc>
                <a:spcPct val="114999"/>
              </a:lnSpc>
            </a:pPr>
            <a:endParaRPr lang="en-US" sz="1700">
              <a:latin typeface="League Spartan"/>
              <a:ea typeface="+mn-lt"/>
              <a:cs typeface="+mn-lt"/>
            </a:endParaRPr>
          </a:p>
          <a:p>
            <a:pPr marL="139065" algn="just">
              <a:lnSpc>
                <a:spcPct val="114999"/>
              </a:lnSpc>
            </a:pPr>
            <a:r>
              <a:rPr lang="en-US" sz="1700" b="1">
                <a:latin typeface="League Spartan"/>
                <a:ea typeface="+mn-lt"/>
                <a:cs typeface="+mn-lt"/>
              </a:rPr>
              <a:t>Selective method</a:t>
            </a:r>
            <a:r>
              <a:rPr lang="en-US" sz="1700">
                <a:latin typeface="League Spartan"/>
                <a:ea typeface="+mn-lt"/>
                <a:cs typeface="+mn-lt"/>
              </a:rPr>
              <a:t>: identifies specific web resources for collection. </a:t>
            </a:r>
            <a:endParaRPr lang="en-US">
              <a:latin typeface="League Spartan"/>
              <a:ea typeface="+mn-lt"/>
              <a:cs typeface="+mn-lt"/>
            </a:endParaRPr>
          </a:p>
          <a:p>
            <a:pPr marL="139065" algn="just">
              <a:lnSpc>
                <a:spcPct val="114999"/>
              </a:lnSpc>
            </a:pPr>
            <a:endParaRPr lang="en-US" sz="1700">
              <a:latin typeface="League Spartan"/>
              <a:ea typeface="+mn-lt"/>
              <a:cs typeface="+mn-lt"/>
            </a:endParaRPr>
          </a:p>
          <a:p>
            <a:pPr marL="139065" algn="just">
              <a:lnSpc>
                <a:spcPct val="114999"/>
              </a:lnSpc>
            </a:pPr>
            <a:r>
              <a:rPr lang="en-US" sz="1700" b="1">
                <a:latin typeface="League Spartan"/>
                <a:ea typeface="+mn-lt"/>
                <a:cs typeface="+mn-lt"/>
              </a:rPr>
              <a:t>Thematic or event collections</a:t>
            </a:r>
            <a:r>
              <a:rPr lang="en-US" sz="1700">
                <a:latin typeface="League Spartan"/>
                <a:ea typeface="+mn-lt"/>
                <a:cs typeface="+mn-lt"/>
              </a:rPr>
              <a:t>: target specific topics or events with more frequent captures of fewer seeds, based on subject matter.</a:t>
            </a:r>
            <a:endParaRPr lang="en-US">
              <a:latin typeface="League Spartan"/>
              <a:ea typeface="+mn-lt"/>
              <a:cs typeface="+mn-lt"/>
            </a:endParaRPr>
          </a:p>
        </p:txBody>
      </p:sp>
      <p:pic>
        <p:nvPicPr>
          <p:cNvPr id="21" name="Picture 20" descr="A close up of a web page&#10;&#10;Description automatically generated">
            <a:extLst>
              <a:ext uri="{FF2B5EF4-FFF2-40B4-BE49-F238E27FC236}">
                <a16:creationId xmlns:a16="http://schemas.microsoft.com/office/drawing/2014/main" id="{F31689C4-AE31-0D8A-893F-B3797DA9034C}"/>
              </a:ext>
            </a:extLst>
          </p:cNvPr>
          <p:cNvPicPr>
            <a:picLocks noChangeAspect="1"/>
          </p:cNvPicPr>
          <p:nvPr/>
        </p:nvPicPr>
        <p:blipFill rotWithShape="1">
          <a:blip r:embed="rId2"/>
          <a:srcRect l="56" t="613"/>
          <a:stretch/>
        </p:blipFill>
        <p:spPr>
          <a:xfrm>
            <a:off x="5229294" y="247949"/>
            <a:ext cx="3876343" cy="2080670"/>
          </a:xfrm>
          <a:prstGeom prst="rect">
            <a:avLst/>
          </a:prstGeom>
        </p:spPr>
      </p:pic>
      <p:pic>
        <p:nvPicPr>
          <p:cNvPr id="22" name="Picture 21" descr="A diagram of a website&#10;&#10;Description automatically generated">
            <a:extLst>
              <a:ext uri="{FF2B5EF4-FFF2-40B4-BE49-F238E27FC236}">
                <a16:creationId xmlns:a16="http://schemas.microsoft.com/office/drawing/2014/main" id="{6886A2AB-71D5-1D55-8FC9-729DCE7957D9}"/>
              </a:ext>
            </a:extLst>
          </p:cNvPr>
          <p:cNvPicPr>
            <a:picLocks noChangeAspect="1"/>
          </p:cNvPicPr>
          <p:nvPr/>
        </p:nvPicPr>
        <p:blipFill rotWithShape="1">
          <a:blip r:embed="rId3"/>
          <a:srcRect t="2689" b="1400"/>
          <a:stretch/>
        </p:blipFill>
        <p:spPr>
          <a:xfrm>
            <a:off x="5228420" y="2231822"/>
            <a:ext cx="3756490" cy="2079350"/>
          </a:xfrm>
          <a:prstGeom prst="rect">
            <a:avLst/>
          </a:prstGeom>
        </p:spPr>
      </p:pic>
      <p:sp>
        <p:nvSpPr>
          <p:cNvPr id="24" name="TextBox 23">
            <a:extLst>
              <a:ext uri="{FF2B5EF4-FFF2-40B4-BE49-F238E27FC236}">
                <a16:creationId xmlns:a16="http://schemas.microsoft.com/office/drawing/2014/main" id="{5033B5CA-026F-0BA1-ACF5-EA9D30678913}"/>
              </a:ext>
            </a:extLst>
          </p:cNvPr>
          <p:cNvSpPr txBox="1"/>
          <p:nvPr/>
        </p:nvSpPr>
        <p:spPr>
          <a:xfrm>
            <a:off x="5171754" y="4417245"/>
            <a:ext cx="386051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333333"/>
                </a:solidFill>
                <a:latin typeface="Trebuchet MS"/>
              </a:rPr>
              <a:t>Figure 3&amp;4. How it works</a:t>
            </a:r>
            <a:r>
              <a:rPr lang="en-US" sz="1200">
                <a:solidFill>
                  <a:srgbClr val="333333"/>
                </a:solidFill>
              </a:rPr>
              <a:t>.</a:t>
            </a:r>
            <a:r>
              <a:rPr lang="en-US" sz="1200">
                <a:solidFill>
                  <a:srgbClr val="333333"/>
                </a:solidFill>
                <a:latin typeface="Trebuchet MS"/>
              </a:rPr>
              <a:t> From Bibliothèque </a:t>
            </a:r>
            <a:r>
              <a:rPr lang="en-US" sz="1200" err="1">
                <a:solidFill>
                  <a:srgbClr val="333333"/>
                </a:solidFill>
                <a:latin typeface="Trebuchet MS"/>
              </a:rPr>
              <a:t>nationale</a:t>
            </a:r>
            <a:r>
              <a:rPr lang="en-US" sz="1200">
                <a:solidFill>
                  <a:srgbClr val="333333"/>
                </a:solidFill>
                <a:latin typeface="Trebuchet MS"/>
              </a:rPr>
              <a:t> (</a:t>
            </a:r>
            <a:r>
              <a:rPr lang="en-US" sz="1200" err="1">
                <a:solidFill>
                  <a:srgbClr val="333333"/>
                </a:solidFill>
                <a:latin typeface="Trebuchet MS"/>
              </a:rPr>
              <a:t>BnL</a:t>
            </a:r>
            <a:r>
              <a:rPr lang="en-US" sz="1200">
                <a:solidFill>
                  <a:srgbClr val="333333"/>
                </a:solidFill>
                <a:latin typeface="Trebuchet MS"/>
              </a:rPr>
              <a:t>). Retrieved from </a:t>
            </a:r>
            <a:r>
              <a:rPr lang="en-US" sz="1200">
                <a:solidFill>
                  <a:srgbClr val="333333"/>
                </a:solidFill>
              </a:rPr>
              <a:t>https://www.webarchive.lu/how-it-works/.</a:t>
            </a:r>
            <a:r>
              <a:rPr lang="en-US" sz="1200"/>
              <a:t>​</a:t>
            </a:r>
            <a:endParaRPr lang="en-US"/>
          </a:p>
        </p:txBody>
      </p:sp>
    </p:spTree>
    <p:extLst>
      <p:ext uri="{BB962C8B-B14F-4D97-AF65-F5344CB8AC3E}">
        <p14:creationId xmlns:p14="http://schemas.microsoft.com/office/powerpoint/2010/main" val="3073791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diagram of a selection&#10;&#10;Description automatically generated">
            <a:extLst>
              <a:ext uri="{FF2B5EF4-FFF2-40B4-BE49-F238E27FC236}">
                <a16:creationId xmlns:a16="http://schemas.microsoft.com/office/drawing/2014/main" id="{921C1A37-121F-8F62-63FB-AA4DB6B83525}"/>
              </a:ext>
            </a:extLst>
          </p:cNvPr>
          <p:cNvPicPr>
            <a:picLocks noChangeAspect="1"/>
          </p:cNvPicPr>
          <p:nvPr/>
        </p:nvPicPr>
        <p:blipFill>
          <a:blip r:embed="rId2"/>
          <a:stretch>
            <a:fillRect/>
          </a:stretch>
        </p:blipFill>
        <p:spPr>
          <a:xfrm>
            <a:off x="1115870" y="419100"/>
            <a:ext cx="3457575" cy="4305300"/>
          </a:xfrm>
          <a:prstGeom prst="rect">
            <a:avLst/>
          </a:prstGeom>
        </p:spPr>
      </p:pic>
      <p:sp>
        <p:nvSpPr>
          <p:cNvPr id="6" name="TextBox 5">
            <a:extLst>
              <a:ext uri="{FF2B5EF4-FFF2-40B4-BE49-F238E27FC236}">
                <a16:creationId xmlns:a16="http://schemas.microsoft.com/office/drawing/2014/main" id="{48E83A81-DB1D-B3DF-4C69-F8961B4D147A}"/>
              </a:ext>
            </a:extLst>
          </p:cNvPr>
          <p:cNvSpPr txBox="1"/>
          <p:nvPr/>
        </p:nvSpPr>
        <p:spPr>
          <a:xfrm>
            <a:off x="4857109" y="3897116"/>
            <a:ext cx="311563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333333"/>
                </a:solidFill>
                <a:latin typeface="Trebuchet MS"/>
              </a:rPr>
              <a:t>Figure 5. </a:t>
            </a:r>
            <a:r>
              <a:rPr lang="en-US" sz="1200">
                <a:solidFill>
                  <a:srgbClr val="333333"/>
                </a:solidFill>
              </a:rPr>
              <a:t>The Selection process.</a:t>
            </a:r>
            <a:r>
              <a:rPr lang="en-US" sz="1200">
                <a:solidFill>
                  <a:srgbClr val="333333"/>
                </a:solidFill>
                <a:latin typeface="Trebuchet MS"/>
              </a:rPr>
              <a:t> </a:t>
            </a:r>
            <a:r>
              <a:rPr lang="en-US" sz="1200">
                <a:solidFill>
                  <a:srgbClr val="111111"/>
                </a:solidFill>
              </a:rPr>
              <a:t>Vilar, P. (2008). </a:t>
            </a:r>
            <a:r>
              <a:rPr lang="en-US" sz="1200" i="1">
                <a:solidFill>
                  <a:srgbClr val="111111"/>
                </a:solidFill>
              </a:rPr>
              <a:t>Archiving Websites: A Practical Guide for Information Management Professionals</a:t>
            </a:r>
            <a:r>
              <a:rPr lang="en-US" sz="1200">
                <a:solidFill>
                  <a:srgbClr val="111111"/>
                </a:solidFill>
              </a:rPr>
              <a:t>.</a:t>
            </a:r>
            <a:endParaRPr lang="en-US" sz="1200">
              <a:solidFill>
                <a:srgbClr val="111111"/>
              </a:solidFill>
              <a:latin typeface="Trebuchet MS"/>
            </a:endParaRPr>
          </a:p>
        </p:txBody>
      </p:sp>
    </p:spTree>
    <p:extLst>
      <p:ext uri="{BB962C8B-B14F-4D97-AF65-F5344CB8AC3E}">
        <p14:creationId xmlns:p14="http://schemas.microsoft.com/office/powerpoint/2010/main" val="31812733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4B94A236-7E6D-987C-0C51-B241E2C7CCED}"/>
              </a:ext>
            </a:extLst>
          </p:cNvPr>
          <p:cNvSpPr txBox="1"/>
          <p:nvPr/>
        </p:nvSpPr>
        <p:spPr>
          <a:xfrm>
            <a:off x="124574" y="89256"/>
            <a:ext cx="8149974" cy="10310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500" b="1">
                <a:latin typeface="League Spartan"/>
              </a:rPr>
              <a:t>How do institutions handle this? (user case </a:t>
            </a:r>
            <a:r>
              <a:rPr lang="en-US" sz="2500" b="1" err="1">
                <a:latin typeface="League Spartan"/>
              </a:rPr>
              <a:t>BnL</a:t>
            </a:r>
            <a:r>
              <a:rPr lang="en-US" sz="2500" b="1">
                <a:latin typeface="League Spartan"/>
              </a:rPr>
              <a:t>)</a:t>
            </a:r>
          </a:p>
          <a:p>
            <a:endParaRPr lang="en-US" sz="3600" b="1"/>
          </a:p>
        </p:txBody>
      </p:sp>
      <p:pic>
        <p:nvPicPr>
          <p:cNvPr id="2" name="Picture 1" descr="A screenshot of a web page&#10;&#10;Description automatically generated">
            <a:extLst>
              <a:ext uri="{FF2B5EF4-FFF2-40B4-BE49-F238E27FC236}">
                <a16:creationId xmlns:a16="http://schemas.microsoft.com/office/drawing/2014/main" id="{A565A8EF-691E-C60D-2267-F656D0E8CD65}"/>
              </a:ext>
            </a:extLst>
          </p:cNvPr>
          <p:cNvPicPr>
            <a:picLocks noChangeAspect="1"/>
          </p:cNvPicPr>
          <p:nvPr/>
        </p:nvPicPr>
        <p:blipFill>
          <a:blip r:embed="rId2"/>
          <a:stretch>
            <a:fillRect/>
          </a:stretch>
        </p:blipFill>
        <p:spPr>
          <a:xfrm>
            <a:off x="218325" y="566347"/>
            <a:ext cx="8707350" cy="4492408"/>
          </a:xfrm>
          <a:prstGeom prst="rect">
            <a:avLst/>
          </a:prstGeom>
        </p:spPr>
      </p:pic>
    </p:spTree>
    <p:extLst>
      <p:ext uri="{BB962C8B-B14F-4D97-AF65-F5344CB8AC3E}">
        <p14:creationId xmlns:p14="http://schemas.microsoft.com/office/powerpoint/2010/main" val="15600888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up of a list of text&#10;&#10;Description automatically generated">
            <a:extLst>
              <a:ext uri="{FF2B5EF4-FFF2-40B4-BE49-F238E27FC236}">
                <a16:creationId xmlns:a16="http://schemas.microsoft.com/office/drawing/2014/main" id="{B9DEF271-77C9-72C2-ABC0-1E4FDC3842A6}"/>
              </a:ext>
            </a:extLst>
          </p:cNvPr>
          <p:cNvPicPr>
            <a:picLocks noChangeAspect="1"/>
          </p:cNvPicPr>
          <p:nvPr/>
        </p:nvPicPr>
        <p:blipFill>
          <a:blip r:embed="rId2"/>
          <a:stretch>
            <a:fillRect/>
          </a:stretch>
        </p:blipFill>
        <p:spPr>
          <a:xfrm>
            <a:off x="122005" y="563567"/>
            <a:ext cx="8899990" cy="4478705"/>
          </a:xfrm>
          <a:prstGeom prst="rect">
            <a:avLst/>
          </a:prstGeom>
        </p:spPr>
      </p:pic>
      <p:sp>
        <p:nvSpPr>
          <p:cNvPr id="10" name="TextBox 9">
            <a:extLst>
              <a:ext uri="{FF2B5EF4-FFF2-40B4-BE49-F238E27FC236}">
                <a16:creationId xmlns:a16="http://schemas.microsoft.com/office/drawing/2014/main" id="{4B94A236-7E6D-987C-0C51-B241E2C7CCED}"/>
              </a:ext>
            </a:extLst>
          </p:cNvPr>
          <p:cNvSpPr txBox="1"/>
          <p:nvPr/>
        </p:nvSpPr>
        <p:spPr>
          <a:xfrm>
            <a:off x="124574" y="89256"/>
            <a:ext cx="8149974" cy="10310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500" b="1">
                <a:latin typeface="League Spartan"/>
              </a:rPr>
              <a:t>How do institutions handle this? (user case KB)</a:t>
            </a:r>
          </a:p>
          <a:p>
            <a:endParaRPr lang="en-US" sz="3600" b="1"/>
          </a:p>
        </p:txBody>
      </p:sp>
    </p:spTree>
    <p:extLst>
      <p:ext uri="{BB962C8B-B14F-4D97-AF65-F5344CB8AC3E}">
        <p14:creationId xmlns:p14="http://schemas.microsoft.com/office/powerpoint/2010/main" val="35236462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4B94A236-7E6D-987C-0C51-B241E2C7CCED}"/>
              </a:ext>
            </a:extLst>
          </p:cNvPr>
          <p:cNvSpPr txBox="1"/>
          <p:nvPr/>
        </p:nvSpPr>
        <p:spPr>
          <a:xfrm>
            <a:off x="124574" y="89256"/>
            <a:ext cx="8149974" cy="10310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500" b="1">
                <a:latin typeface="League Spartan"/>
              </a:rPr>
              <a:t>How do institutions handle this? (user case </a:t>
            </a:r>
            <a:r>
              <a:rPr lang="en-US" sz="2500" b="1" err="1">
                <a:latin typeface="League Spartan"/>
              </a:rPr>
              <a:t>Netarkivet</a:t>
            </a:r>
            <a:r>
              <a:rPr lang="en-US" sz="2500" b="1">
                <a:latin typeface="League Spartan"/>
              </a:rPr>
              <a:t>)</a:t>
            </a:r>
          </a:p>
          <a:p>
            <a:endParaRPr lang="en-US" sz="3600" b="1"/>
          </a:p>
        </p:txBody>
      </p:sp>
      <p:pic>
        <p:nvPicPr>
          <p:cNvPr id="2" name="Picture 1" descr="A screenshot of a web page&#10;&#10;Description automatically generated">
            <a:extLst>
              <a:ext uri="{FF2B5EF4-FFF2-40B4-BE49-F238E27FC236}">
                <a16:creationId xmlns:a16="http://schemas.microsoft.com/office/drawing/2014/main" id="{B8A78814-E0C9-DEF1-577D-C2438A91BB13}"/>
              </a:ext>
            </a:extLst>
          </p:cNvPr>
          <p:cNvPicPr>
            <a:picLocks noChangeAspect="1"/>
          </p:cNvPicPr>
          <p:nvPr/>
        </p:nvPicPr>
        <p:blipFill>
          <a:blip r:embed="rId2"/>
          <a:stretch>
            <a:fillRect/>
          </a:stretch>
        </p:blipFill>
        <p:spPr>
          <a:xfrm>
            <a:off x="199062" y="513007"/>
            <a:ext cx="8752298" cy="4554137"/>
          </a:xfrm>
          <a:prstGeom prst="rect">
            <a:avLst/>
          </a:prstGeom>
        </p:spPr>
      </p:pic>
    </p:spTree>
    <p:extLst>
      <p:ext uri="{BB962C8B-B14F-4D97-AF65-F5344CB8AC3E}">
        <p14:creationId xmlns:p14="http://schemas.microsoft.com/office/powerpoint/2010/main" val="293522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5"/>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r>
              <a:rPr lang="en-BE" b="1">
                <a:latin typeface="League Spartan"/>
                <a:sym typeface="League Spartan"/>
              </a:rPr>
              <a:t>GETTING FAMILIAR</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77;p29">
            <a:extLst>
              <a:ext uri="{FF2B5EF4-FFF2-40B4-BE49-F238E27FC236}">
                <a16:creationId xmlns:a16="http://schemas.microsoft.com/office/drawing/2014/main" id="{F105763D-B95F-E0B8-FCEA-A3DC76D4C76B}"/>
              </a:ext>
            </a:extLst>
          </p:cNvPr>
          <p:cNvSpPr txBox="1">
            <a:spLocks noGrp="1"/>
          </p:cNvSpPr>
          <p:nvPr>
            <p:ph type="title"/>
          </p:nvPr>
        </p:nvSpPr>
        <p:spPr>
          <a:xfrm>
            <a:off x="375244" y="227575"/>
            <a:ext cx="8520600" cy="841800"/>
          </a:xfrm>
          <a:prstGeom prst="rect">
            <a:avLst/>
          </a:prstGeom>
        </p:spPr>
        <p:txBody>
          <a:bodyPr spcFirstLastPara="1" vert="horz" wrap="square" lIns="91425" tIns="91425" rIns="91425" bIns="91425" rtlCol="0" anchor="ctr" anchorCtr="0">
            <a:normAutofit/>
          </a:bodyPr>
          <a:lstStyle>
            <a:defPPr>
              <a:defRPr lang="en-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en-US" sz="2500" b="1">
                <a:latin typeface="League Spartan"/>
                <a:sym typeface="League Spartan"/>
              </a:rPr>
              <a:t>Reference</a:t>
            </a:r>
            <a:endParaRPr lang="en-US" err="1"/>
          </a:p>
        </p:txBody>
      </p:sp>
      <p:sp>
        <p:nvSpPr>
          <p:cNvPr id="6" name="Google Shape;178;p29">
            <a:extLst>
              <a:ext uri="{FF2B5EF4-FFF2-40B4-BE49-F238E27FC236}">
                <a16:creationId xmlns:a16="http://schemas.microsoft.com/office/drawing/2014/main" id="{0A96CDE3-364F-D335-5D5A-C8A669E19F8D}"/>
              </a:ext>
            </a:extLst>
          </p:cNvPr>
          <p:cNvSpPr txBox="1"/>
          <p:nvPr/>
        </p:nvSpPr>
        <p:spPr>
          <a:xfrm>
            <a:off x="241200" y="1073762"/>
            <a:ext cx="8661600" cy="2095928"/>
          </a:xfrm>
          <a:prstGeom prst="rect">
            <a:avLst/>
          </a:prstGeom>
          <a:noFill/>
          <a:ln>
            <a:noFill/>
          </a:ln>
        </p:spPr>
        <p:txBody>
          <a:bodyPr spcFirstLastPara="1" wrap="square" lIns="91425" tIns="91425" rIns="91425" bIns="91425" anchor="t" anchorCtr="0">
            <a:spAutoFit/>
          </a:bodyPr>
          <a:lstStyle>
            <a:defPPr>
              <a:defRPr lang="en-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481965" indent="-342900" algn="just">
              <a:lnSpc>
                <a:spcPct val="114999"/>
              </a:lnSpc>
              <a:buAutoNum type="arabicPeriod"/>
            </a:pPr>
            <a:r>
              <a:rPr lang="en-US" sz="1200">
                <a:solidFill>
                  <a:srgbClr val="111111"/>
                </a:solidFill>
                <a:ea typeface="+mn-lt"/>
                <a:cs typeface="+mn-lt"/>
              </a:rPr>
              <a:t>Vilar, P. (2008). </a:t>
            </a:r>
            <a:r>
              <a:rPr lang="en-US" sz="1200" i="1">
                <a:solidFill>
                  <a:srgbClr val="111111"/>
                </a:solidFill>
                <a:ea typeface="+mn-lt"/>
                <a:cs typeface="+mn-lt"/>
              </a:rPr>
              <a:t>Archiving Websites: A Practical Guide for Information Management Professionals</a:t>
            </a:r>
            <a:r>
              <a:rPr lang="en-US" sz="1200">
                <a:solidFill>
                  <a:srgbClr val="111111"/>
                </a:solidFill>
                <a:ea typeface="+mn-lt"/>
                <a:cs typeface="+mn-lt"/>
              </a:rPr>
              <a:t>. </a:t>
            </a:r>
            <a:r>
              <a:rPr lang="en-US" sz="1200" i="1">
                <a:solidFill>
                  <a:srgbClr val="111111"/>
                </a:solidFill>
                <a:ea typeface="+mn-lt"/>
                <a:cs typeface="+mn-lt"/>
              </a:rPr>
              <a:t>Journal of Documentation</a:t>
            </a:r>
            <a:r>
              <a:rPr lang="en-US" sz="1200">
                <a:solidFill>
                  <a:srgbClr val="111111"/>
                </a:solidFill>
                <a:ea typeface="+mn-lt"/>
                <a:cs typeface="+mn-lt"/>
              </a:rPr>
              <a:t>, </a:t>
            </a:r>
            <a:r>
              <a:rPr lang="en-US" sz="1200" b="1" u="sng">
                <a:ea typeface="+mn-lt"/>
                <a:cs typeface="+mn-lt"/>
                <a:hlinkClick r:id="rId2"/>
              </a:rPr>
              <a:t>64</a:t>
            </a:r>
            <a:r>
              <a:rPr lang="en-US" sz="1200" u="sng">
                <a:ea typeface="+mn-lt"/>
                <a:cs typeface="+mn-lt"/>
                <a:hlinkClick r:id="rId2"/>
              </a:rPr>
              <a:t>(2), 304-305</a:t>
            </a:r>
          </a:p>
          <a:p>
            <a:pPr marL="481965" indent="-342900" algn="just">
              <a:lnSpc>
                <a:spcPct val="114999"/>
              </a:lnSpc>
              <a:buAutoNum type="arabicPeriod"/>
            </a:pPr>
            <a:r>
              <a:rPr lang="en-US" sz="1200">
                <a:ea typeface="+mn-lt"/>
                <a:cs typeface="+mn-lt"/>
              </a:rPr>
              <a:t>Bingham, N., Byrne, H., &amp; Hoggarth, G. (2018). Resource Type: Research report. London, UK: British Library</a:t>
            </a:r>
          </a:p>
          <a:p>
            <a:pPr marL="481965" indent="-342900" algn="just">
              <a:lnSpc>
                <a:spcPct val="114999"/>
              </a:lnSpc>
              <a:buAutoNum type="arabicPeriod"/>
            </a:pPr>
            <a:r>
              <a:rPr lang="en-US" sz="1200">
                <a:solidFill>
                  <a:srgbClr val="111111"/>
                </a:solidFill>
                <a:ea typeface="+mn-lt"/>
                <a:cs typeface="+mn-lt"/>
              </a:rPr>
              <a:t>National Archives of the Netherlands (2018)</a:t>
            </a:r>
            <a:r>
              <a:rPr lang="en-US" sz="1200" b="1">
                <a:solidFill>
                  <a:srgbClr val="111111"/>
                </a:solidFill>
                <a:ea typeface="+mn-lt"/>
                <a:cs typeface="+mn-lt"/>
              </a:rPr>
              <a:t>.</a:t>
            </a:r>
            <a:r>
              <a:rPr lang="en-US" sz="1200">
                <a:solidFill>
                  <a:srgbClr val="111111"/>
                </a:solidFill>
                <a:ea typeface="+mn-lt"/>
                <a:cs typeface="+mn-lt"/>
              </a:rPr>
              <a:t> </a:t>
            </a:r>
            <a:r>
              <a:rPr lang="en-US" sz="1200" i="1">
                <a:solidFill>
                  <a:srgbClr val="111111"/>
                </a:solidFill>
                <a:ea typeface="+mn-lt"/>
                <a:cs typeface="+mn-lt"/>
              </a:rPr>
              <a:t>Guidelines for archiving government websites</a:t>
            </a:r>
          </a:p>
          <a:p>
            <a:pPr marL="481965" indent="-342900" algn="just">
              <a:lnSpc>
                <a:spcPct val="114999"/>
              </a:lnSpc>
              <a:buAutoNum type="arabicPeriod"/>
            </a:pPr>
            <a:r>
              <a:rPr lang="en-US" sz="1200">
                <a:solidFill>
                  <a:srgbClr val="111111"/>
                </a:solidFill>
                <a:ea typeface="+mn-lt"/>
                <a:cs typeface="+mn-lt"/>
              </a:rPr>
              <a:t>Bonnel, S. (2015). </a:t>
            </a:r>
            <a:r>
              <a:rPr lang="en-US" sz="1200" i="1">
                <a:solidFill>
                  <a:srgbClr val="111111"/>
                </a:solidFill>
                <a:ea typeface="+mn-lt"/>
                <a:cs typeface="+mn-lt"/>
              </a:rPr>
              <a:t>Selecting websites in an </a:t>
            </a:r>
            <a:r>
              <a:rPr lang="en-US" sz="1200" i="1" err="1">
                <a:solidFill>
                  <a:srgbClr val="111111"/>
                </a:solidFill>
                <a:ea typeface="+mn-lt"/>
                <a:cs typeface="+mn-lt"/>
              </a:rPr>
              <a:t>encyclopaedic</a:t>
            </a:r>
            <a:r>
              <a:rPr lang="en-US" sz="1200" i="1">
                <a:solidFill>
                  <a:srgbClr val="111111"/>
                </a:solidFill>
                <a:ea typeface="+mn-lt"/>
                <a:cs typeface="+mn-lt"/>
              </a:rPr>
              <a:t> national library : a shared collection policy for internet legal deposit at the </a:t>
            </a:r>
            <a:r>
              <a:rPr lang="en-US" sz="1200" i="1" err="1">
                <a:solidFill>
                  <a:srgbClr val="111111"/>
                </a:solidFill>
                <a:ea typeface="+mn-lt"/>
                <a:cs typeface="+mn-lt"/>
              </a:rPr>
              <a:t>BnF</a:t>
            </a:r>
            <a:r>
              <a:rPr lang="en-US" sz="1200" i="1">
                <a:solidFill>
                  <a:srgbClr val="111111"/>
                </a:solidFill>
                <a:ea typeface="+mn-lt"/>
                <a:cs typeface="+mn-lt"/>
              </a:rPr>
              <a:t> English</a:t>
            </a:r>
            <a:r>
              <a:rPr lang="en-US" sz="1200">
                <a:solidFill>
                  <a:srgbClr val="111111"/>
                </a:solidFill>
                <a:ea typeface="+mn-lt"/>
                <a:cs typeface="+mn-lt"/>
              </a:rPr>
              <a:t>.</a:t>
            </a:r>
            <a:endParaRPr lang="en-US" sz="1200" i="1">
              <a:solidFill>
                <a:srgbClr val="111111"/>
              </a:solidFill>
              <a:ea typeface="+mn-lt"/>
              <a:cs typeface="+mn-lt"/>
            </a:endParaRPr>
          </a:p>
          <a:p>
            <a:pPr marL="481965" indent="-342900" algn="just">
              <a:lnSpc>
                <a:spcPct val="114999"/>
              </a:lnSpc>
              <a:buAutoNum type="arabicPeriod"/>
            </a:pPr>
            <a:r>
              <a:rPr lang="en-US" sz="1200">
                <a:solidFill>
                  <a:srgbClr val="111111"/>
                </a:solidFill>
                <a:ea typeface="+mn-lt"/>
                <a:cs typeface="+mn-lt"/>
              </a:rPr>
              <a:t>Aubry, S. (2010). </a:t>
            </a:r>
            <a:r>
              <a:rPr lang="en-US" sz="1200" i="1">
                <a:solidFill>
                  <a:srgbClr val="111111"/>
                </a:solidFill>
                <a:ea typeface="+mn-lt"/>
                <a:cs typeface="+mn-lt"/>
              </a:rPr>
              <a:t>Introducing Web Archives as a New Library Service: the Experience of the National Library of France. The Liber Quarterly, </a:t>
            </a:r>
            <a:r>
              <a:rPr lang="en-US" sz="1200">
                <a:solidFill>
                  <a:srgbClr val="111111"/>
                </a:solidFill>
                <a:ea typeface="+mn-lt"/>
                <a:cs typeface="+mn-lt"/>
              </a:rPr>
              <a:t>20, 179-199.</a:t>
            </a:r>
          </a:p>
          <a:p>
            <a:pPr marL="481965" indent="-342900" algn="just">
              <a:lnSpc>
                <a:spcPct val="114999"/>
              </a:lnSpc>
              <a:buAutoNum type="arabicPeriod"/>
            </a:pPr>
            <a:r>
              <a:rPr lang="en-US" sz="1200" err="1">
                <a:solidFill>
                  <a:srgbClr val="111111"/>
                </a:solidFill>
                <a:ea typeface="+mn-lt"/>
                <a:cs typeface="+mn-lt"/>
              </a:rPr>
              <a:t>BnL</a:t>
            </a:r>
            <a:r>
              <a:rPr lang="en-US" sz="1200">
                <a:solidFill>
                  <a:srgbClr val="111111"/>
                </a:solidFill>
                <a:ea typeface="+mn-lt"/>
                <a:cs typeface="+mn-lt"/>
              </a:rPr>
              <a:t>, KB, </a:t>
            </a:r>
            <a:r>
              <a:rPr lang="en-US" sz="1200" err="1">
                <a:solidFill>
                  <a:srgbClr val="111111"/>
                </a:solidFill>
                <a:ea typeface="+mn-lt"/>
                <a:cs typeface="+mn-lt"/>
              </a:rPr>
              <a:t>Netarkivet</a:t>
            </a:r>
            <a:r>
              <a:rPr lang="en-US" sz="1200">
                <a:solidFill>
                  <a:srgbClr val="111111"/>
                </a:solidFill>
                <a:ea typeface="+mn-lt"/>
                <a:cs typeface="+mn-lt"/>
              </a:rPr>
              <a:t>, desk research and personal research communication, Jan - May, 2024.</a:t>
            </a:r>
            <a:endParaRPr lang="en-US" sz="1200" i="1">
              <a:solidFill>
                <a:srgbClr val="111111"/>
              </a:solidFill>
              <a:ea typeface="+mn-lt"/>
              <a:cs typeface="+mn-lt"/>
            </a:endParaRPr>
          </a:p>
        </p:txBody>
      </p:sp>
    </p:spTree>
    <p:extLst>
      <p:ext uri="{BB962C8B-B14F-4D97-AF65-F5344CB8AC3E}">
        <p14:creationId xmlns:p14="http://schemas.microsoft.com/office/powerpoint/2010/main" val="40333466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8"/>
          <p:cNvSpPr txBox="1">
            <a:spLocks noGrp="1"/>
          </p:cNvSpPr>
          <p:nvPr>
            <p:ph type="title"/>
          </p:nvPr>
        </p:nvSpPr>
        <p:spPr>
          <a:xfrm>
            <a:off x="465143" y="201637"/>
            <a:ext cx="8520600" cy="841800"/>
          </a:xfrm>
          <a:prstGeom prst="rect">
            <a:avLst/>
          </a:prstGeom>
        </p:spPr>
        <p:txBody>
          <a:bodyPr spcFirstLastPara="1" wrap="square" lIns="91425" tIns="91425" rIns="91425" bIns="91425" anchor="ctr" anchorCtr="0">
            <a:normAutofit/>
          </a:bodyPr>
          <a:lstStyle/>
          <a:p>
            <a:pPr algn="l"/>
            <a:r>
              <a:rPr lang="nl" sz="2800" b="1" err="1">
                <a:latin typeface="League Spartan"/>
              </a:rPr>
              <a:t>Discussion</a:t>
            </a:r>
            <a:r>
              <a:rPr lang="nl" sz="2800" b="1">
                <a:latin typeface="League Spartan"/>
              </a:rPr>
              <a:t> topic 1: </a:t>
            </a:r>
            <a:r>
              <a:rPr lang="nl" sz="2800" b="1" err="1">
                <a:latin typeface="League Spartan"/>
              </a:rPr>
              <a:t>Selection</a:t>
            </a:r>
            <a:r>
              <a:rPr lang="nl" sz="2800" b="1">
                <a:latin typeface="League Spartan"/>
              </a:rPr>
              <a:t> (30 min)</a:t>
            </a:r>
          </a:p>
        </p:txBody>
      </p:sp>
      <p:sp>
        <p:nvSpPr>
          <p:cNvPr id="172" name="Google Shape;172;p28"/>
          <p:cNvSpPr txBox="1"/>
          <p:nvPr/>
        </p:nvSpPr>
        <p:spPr>
          <a:xfrm>
            <a:off x="557225" y="1043164"/>
            <a:ext cx="8036700" cy="3193152"/>
          </a:xfrm>
          <a:prstGeom prst="rect">
            <a:avLst/>
          </a:prstGeom>
          <a:noFill/>
          <a:ln>
            <a:noFill/>
          </a:ln>
        </p:spPr>
        <p:txBody>
          <a:bodyPr spcFirstLastPara="1" wrap="square" lIns="91425" tIns="91425" rIns="91425" bIns="91425" anchor="t" anchorCtr="0">
            <a:spAutoFit/>
          </a:bodyPr>
          <a:lstStyle/>
          <a:p>
            <a:pPr marL="457200" indent="-317500" algn="just">
              <a:lnSpc>
                <a:spcPct val="114999"/>
              </a:lnSpc>
              <a:buClr>
                <a:schemeClr val="dk1"/>
              </a:buClr>
              <a:buSzPts val="1400"/>
              <a:buFont typeface="Calibri"/>
              <a:buChar char="-"/>
            </a:pPr>
            <a:r>
              <a:rPr lang="en-US" sz="1700">
                <a:latin typeface="League Spartan"/>
                <a:ea typeface="League Spartan"/>
                <a:cs typeface="League Spartan"/>
              </a:rPr>
              <a:t>According to your persona, what are </a:t>
            </a:r>
            <a:r>
              <a:rPr lang="en-US" sz="1700" b="1">
                <a:latin typeface="League Spartan"/>
                <a:ea typeface="League Spartan"/>
                <a:cs typeface="League Spartan"/>
              </a:rPr>
              <a:t>challenges</a:t>
            </a:r>
            <a:r>
              <a:rPr lang="en-US" sz="1700">
                <a:latin typeface="League Spartan"/>
                <a:ea typeface="League Spartan"/>
                <a:cs typeface="League Spartan"/>
              </a:rPr>
              <a:t> with regards to selection policy you encounter?</a:t>
            </a:r>
            <a:endParaRPr lang="en-US" sz="1700">
              <a:latin typeface="League Spartan"/>
            </a:endParaRPr>
          </a:p>
          <a:p>
            <a:pPr marL="457200" indent="-317500" algn="just">
              <a:lnSpc>
                <a:spcPct val="114999"/>
              </a:lnSpc>
              <a:buClr>
                <a:schemeClr val="dk1"/>
              </a:buClr>
              <a:buSzPts val="1400"/>
              <a:buFont typeface="Calibri"/>
              <a:buChar char="-"/>
            </a:pPr>
            <a:r>
              <a:rPr lang="en-US" sz="1700">
                <a:latin typeface="League Spartan"/>
                <a:ea typeface="League Spartan"/>
                <a:cs typeface="League Spartan"/>
              </a:rPr>
              <a:t>Can you write </a:t>
            </a:r>
            <a:r>
              <a:rPr lang="en-US" sz="1700" b="1">
                <a:latin typeface="League Spartan"/>
                <a:ea typeface="League Spartan"/>
                <a:cs typeface="League Spartan"/>
              </a:rPr>
              <a:t>possible solutions or opportunities</a:t>
            </a:r>
            <a:r>
              <a:rPr lang="en-US" sz="1700">
                <a:latin typeface="League Spartan"/>
                <a:ea typeface="League Spartan"/>
                <a:cs typeface="League Spartan"/>
              </a:rPr>
              <a:t> for these challenges?</a:t>
            </a:r>
          </a:p>
          <a:p>
            <a:pPr marL="457200" indent="-317500" algn="just">
              <a:lnSpc>
                <a:spcPct val="114999"/>
              </a:lnSpc>
              <a:buClr>
                <a:schemeClr val="dk1"/>
              </a:buClr>
              <a:buSzPts val="1400"/>
              <a:buFont typeface="Calibri"/>
              <a:buChar char="-"/>
            </a:pPr>
            <a:endParaRPr lang="en-US" sz="1700">
              <a:latin typeface="League Spartan"/>
              <a:ea typeface="League Spartan"/>
              <a:cs typeface="League Spartan"/>
            </a:endParaRPr>
          </a:p>
          <a:p>
            <a:pPr marL="139700" algn="just">
              <a:lnSpc>
                <a:spcPct val="114999"/>
              </a:lnSpc>
            </a:pPr>
            <a:r>
              <a:rPr lang="en-US" sz="1700">
                <a:latin typeface="League Spartan"/>
                <a:ea typeface="League Spartan"/>
              </a:rPr>
              <a:t>Dialogue initiators</a:t>
            </a:r>
            <a:r>
              <a:rPr lang="en-US" sz="1700">
                <a:latin typeface="League Spartan"/>
                <a:ea typeface="League Spartan"/>
                <a:cs typeface="League Spartan"/>
              </a:rPr>
              <a:t>:</a:t>
            </a:r>
            <a:endParaRPr lang="en-US">
              <a:latin typeface="League Spartan"/>
            </a:endParaRPr>
          </a:p>
          <a:p>
            <a:pPr marL="425450" indent="-285750" algn="just">
              <a:lnSpc>
                <a:spcPct val="114999"/>
              </a:lnSpc>
              <a:buSzPts val="1400"/>
              <a:buFont typeface="Calibri"/>
              <a:buChar char="-"/>
            </a:pPr>
            <a:r>
              <a:rPr lang="en-US" sz="1700">
                <a:latin typeface="League Spartan"/>
                <a:ea typeface="League Spartan"/>
                <a:cs typeface="League Spartan"/>
              </a:rPr>
              <a:t>Born-digital challenges: What makes born-digital content unique?</a:t>
            </a:r>
          </a:p>
          <a:p>
            <a:pPr marL="425450" indent="-285750" algn="just">
              <a:lnSpc>
                <a:spcPct val="114999"/>
              </a:lnSpc>
              <a:buSzPts val="1400"/>
              <a:buFont typeface="Calibri"/>
              <a:buChar char="-"/>
            </a:pPr>
            <a:r>
              <a:rPr lang="en-US" sz="1700">
                <a:latin typeface="League Spartan"/>
                <a:ea typeface="League Spartan"/>
                <a:cs typeface="League Spartan"/>
              </a:rPr>
              <a:t>What is the importance of cultural representativity, public interest, historical value, scientific value?</a:t>
            </a:r>
          </a:p>
          <a:p>
            <a:pPr marL="425450" indent="-285750" algn="just">
              <a:lnSpc>
                <a:spcPct val="114999"/>
              </a:lnSpc>
              <a:buSzPts val="1400"/>
              <a:buFont typeface="Calibri"/>
              <a:buChar char="-"/>
            </a:pPr>
            <a:r>
              <a:rPr lang="en-US" sz="1700">
                <a:latin typeface="League Spartan"/>
                <a:ea typeface="League Spartan"/>
                <a:cs typeface="League Spartan"/>
              </a:rPr>
              <a:t>Crowdsourcing methods: What are methods and strategies to engage researchers in content selection?</a:t>
            </a:r>
          </a:p>
        </p:txBody>
      </p:sp>
      <p:graphicFrame>
        <p:nvGraphicFramePr>
          <p:cNvPr id="2" name="Table 1">
            <a:extLst>
              <a:ext uri="{FF2B5EF4-FFF2-40B4-BE49-F238E27FC236}">
                <a16:creationId xmlns:a16="http://schemas.microsoft.com/office/drawing/2014/main" id="{10DAF772-38E8-836E-9205-BEFADED27E2E}"/>
              </a:ext>
            </a:extLst>
          </p:cNvPr>
          <p:cNvGraphicFramePr>
            <a:graphicFrameLocks noGrp="1"/>
          </p:cNvGraphicFramePr>
          <p:nvPr>
            <p:extLst>
              <p:ext uri="{D42A27DB-BD31-4B8C-83A1-F6EECF244321}">
                <p14:modId xmlns:p14="http://schemas.microsoft.com/office/powerpoint/2010/main" val="3765804011"/>
              </p:ext>
            </p:extLst>
          </p:nvPr>
        </p:nvGraphicFramePr>
        <p:xfrm>
          <a:off x="4743050" y="3887945"/>
          <a:ext cx="4242484" cy="1225894"/>
        </p:xfrm>
        <a:graphic>
          <a:graphicData uri="http://schemas.openxmlformats.org/drawingml/2006/table">
            <a:tbl>
              <a:tblPr firstRow="1" bandRow="1">
                <a:tableStyleId>{5940675A-B579-460E-94D1-54222C63F5DA}</a:tableStyleId>
              </a:tblPr>
              <a:tblGrid>
                <a:gridCol w="489121">
                  <a:extLst>
                    <a:ext uri="{9D8B030D-6E8A-4147-A177-3AD203B41FA5}">
                      <a16:colId xmlns:a16="http://schemas.microsoft.com/office/drawing/2014/main" val="3271904494"/>
                    </a:ext>
                  </a:extLst>
                </a:gridCol>
                <a:gridCol w="798040">
                  <a:extLst>
                    <a:ext uri="{9D8B030D-6E8A-4147-A177-3AD203B41FA5}">
                      <a16:colId xmlns:a16="http://schemas.microsoft.com/office/drawing/2014/main" val="3013709877"/>
                    </a:ext>
                  </a:extLst>
                </a:gridCol>
                <a:gridCol w="2219067">
                  <a:extLst>
                    <a:ext uri="{9D8B030D-6E8A-4147-A177-3AD203B41FA5}">
                      <a16:colId xmlns:a16="http://schemas.microsoft.com/office/drawing/2014/main" val="680741374"/>
                    </a:ext>
                  </a:extLst>
                </a:gridCol>
                <a:gridCol w="736256">
                  <a:extLst>
                    <a:ext uri="{9D8B030D-6E8A-4147-A177-3AD203B41FA5}">
                      <a16:colId xmlns:a16="http://schemas.microsoft.com/office/drawing/2014/main" val="3374349469"/>
                    </a:ext>
                  </a:extLst>
                </a:gridCol>
              </a:tblGrid>
              <a:tr h="286737">
                <a:tc>
                  <a:txBody>
                    <a:bodyPr/>
                    <a:lstStyle/>
                    <a:p>
                      <a:pPr lvl="0" algn="l">
                        <a:buNone/>
                      </a:pPr>
                      <a:r>
                        <a:rPr lang="en" sz="800" u="none" strike="noStrike" noProof="0">
                          <a:solidFill>
                            <a:srgbClr val="000000"/>
                          </a:solidFill>
                          <a:latin typeface="League Spartan"/>
                        </a:rPr>
                        <a:t>Step 1</a:t>
                      </a:r>
                    </a:p>
                  </a:txBody>
                  <a:tcPr/>
                </a:tc>
                <a:tc>
                  <a:txBody>
                    <a:bodyPr/>
                    <a:lstStyle/>
                    <a:p>
                      <a:pPr lvl="0" algn="l">
                        <a:buNone/>
                      </a:pPr>
                      <a:r>
                        <a:rPr lang="en" sz="800" u="none" strike="noStrike" noProof="0">
                          <a:solidFill>
                            <a:srgbClr val="000000"/>
                          </a:solidFill>
                          <a:latin typeface="League Spartan"/>
                        </a:rPr>
                        <a:t>Individually </a:t>
                      </a:r>
                    </a:p>
                  </a:txBody>
                  <a:tcPr/>
                </a:tc>
                <a:tc>
                  <a:txBody>
                    <a:bodyPr/>
                    <a:lstStyle/>
                    <a:p>
                      <a:pPr lvl="0" algn="l">
                        <a:lnSpc>
                          <a:spcPct val="100000"/>
                        </a:lnSpc>
                        <a:spcBef>
                          <a:spcPts val="0"/>
                        </a:spcBef>
                        <a:spcAft>
                          <a:spcPts val="0"/>
                        </a:spcAft>
                        <a:buNone/>
                      </a:pPr>
                      <a:r>
                        <a:rPr lang="en" sz="800" b="0" i="0" u="none" strike="noStrike" noProof="0">
                          <a:solidFill>
                            <a:srgbClr val="000000"/>
                          </a:solidFill>
                          <a:latin typeface="League Spartan"/>
                        </a:rPr>
                        <a:t>Visit an archive and write down hurdles or challenges for that topic on </a:t>
                      </a:r>
                      <a:r>
                        <a:rPr lang="en" sz="800" b="0" i="0" u="none" strike="noStrike" noProof="0" err="1">
                          <a:solidFill>
                            <a:srgbClr val="000000"/>
                          </a:solidFill>
                          <a:latin typeface="League Spartan"/>
                        </a:rPr>
                        <a:t>post-its</a:t>
                      </a:r>
                      <a:r>
                        <a:rPr lang="en" sz="800" b="0" i="0" u="none" strike="noStrike" noProof="0">
                          <a:solidFill>
                            <a:srgbClr val="000000"/>
                          </a:solidFill>
                          <a:latin typeface="League Spartan"/>
                        </a:rPr>
                        <a:t>.</a:t>
                      </a:r>
                    </a:p>
                  </a:txBody>
                  <a:tcPr/>
                </a:tc>
                <a:tc>
                  <a:txBody>
                    <a:bodyPr/>
                    <a:lstStyle/>
                    <a:p>
                      <a:pPr algn="l"/>
                      <a:r>
                        <a:rPr lang="en-US" sz="800">
                          <a:solidFill>
                            <a:srgbClr val="000000"/>
                          </a:solidFill>
                          <a:latin typeface="League Spartan"/>
                        </a:rPr>
                        <a:t>5 min</a:t>
                      </a:r>
                    </a:p>
                  </a:txBody>
                  <a:tcPr/>
                </a:tc>
                <a:extLst>
                  <a:ext uri="{0D108BD9-81ED-4DB2-BD59-A6C34878D82A}">
                    <a16:rowId xmlns:a16="http://schemas.microsoft.com/office/drawing/2014/main" val="4000426304"/>
                  </a:ext>
                </a:extLst>
              </a:tr>
              <a:tr h="220054">
                <a:tc>
                  <a:txBody>
                    <a:bodyPr/>
                    <a:lstStyle/>
                    <a:p>
                      <a:pPr lvl="0" algn="l">
                        <a:buNone/>
                      </a:pPr>
                      <a:r>
                        <a:rPr lang="en" sz="800" b="0" i="0" u="none" strike="noStrike" noProof="0">
                          <a:solidFill>
                            <a:srgbClr val="000000"/>
                          </a:solidFill>
                          <a:latin typeface="League Spartan"/>
                        </a:rPr>
                        <a:t>Step 2</a:t>
                      </a:r>
                    </a:p>
                  </a:txBody>
                  <a:tcPr/>
                </a:tc>
                <a:tc>
                  <a:txBody>
                    <a:bodyPr/>
                    <a:lstStyle/>
                    <a:p>
                      <a:pPr lvl="0" algn="l">
                        <a:buNone/>
                      </a:pPr>
                      <a:r>
                        <a:rPr lang="en" sz="800" b="0" i="0" u="none" strike="noStrike" noProof="0">
                          <a:solidFill>
                            <a:srgbClr val="000000"/>
                          </a:solidFill>
                          <a:latin typeface="League Spartan"/>
                        </a:rPr>
                        <a:t>In small group </a:t>
                      </a:r>
                    </a:p>
                  </a:txBody>
                  <a:tcPr/>
                </a:tc>
                <a:tc>
                  <a:txBody>
                    <a:bodyPr/>
                    <a:lstStyle/>
                    <a:p>
                      <a:pPr lvl="0" algn="l">
                        <a:buNone/>
                      </a:pPr>
                      <a:r>
                        <a:rPr lang="en" sz="800" b="0" i="0" u="none" strike="noStrike" noProof="0">
                          <a:solidFill>
                            <a:srgbClr val="000000"/>
                          </a:solidFill>
                          <a:latin typeface="League Spartan"/>
                        </a:rPr>
                        <a:t>Group &amp; discuss the </a:t>
                      </a:r>
                      <a:r>
                        <a:rPr lang="en" sz="800" b="0" i="0" u="none" strike="noStrike" noProof="0" err="1">
                          <a:solidFill>
                            <a:srgbClr val="000000"/>
                          </a:solidFill>
                          <a:latin typeface="League Spartan"/>
                        </a:rPr>
                        <a:t>post-its</a:t>
                      </a:r>
                      <a:r>
                        <a:rPr lang="en" sz="800" b="0" i="0" u="none" strike="noStrike" noProof="0">
                          <a:solidFill>
                            <a:srgbClr val="000000"/>
                          </a:solidFill>
                          <a:latin typeface="League Spartan"/>
                        </a:rPr>
                        <a:t>.</a:t>
                      </a:r>
                    </a:p>
                  </a:txBody>
                  <a:tcPr/>
                </a:tc>
                <a:tc>
                  <a:txBody>
                    <a:bodyPr/>
                    <a:lstStyle/>
                    <a:p>
                      <a:pPr lvl="0" algn="l">
                        <a:buNone/>
                      </a:pPr>
                      <a:r>
                        <a:rPr lang="en-US" sz="800">
                          <a:solidFill>
                            <a:srgbClr val="000000"/>
                          </a:solidFill>
                          <a:latin typeface="League Spartan"/>
                        </a:rPr>
                        <a:t>10 min (max)</a:t>
                      </a:r>
                    </a:p>
                  </a:txBody>
                  <a:tcPr/>
                </a:tc>
                <a:extLst>
                  <a:ext uri="{0D108BD9-81ED-4DB2-BD59-A6C34878D82A}">
                    <a16:rowId xmlns:a16="http://schemas.microsoft.com/office/drawing/2014/main" val="1971360126"/>
                  </a:ext>
                </a:extLst>
              </a:tr>
              <a:tr h="286737">
                <a:tc>
                  <a:txBody>
                    <a:bodyPr/>
                    <a:lstStyle/>
                    <a:p>
                      <a:pPr lvl="0" algn="l">
                        <a:buNone/>
                      </a:pPr>
                      <a:r>
                        <a:rPr lang="en" sz="800" b="0" i="0" u="none" strike="noStrike" noProof="0">
                          <a:solidFill>
                            <a:srgbClr val="000000"/>
                          </a:solidFill>
                          <a:latin typeface="League Spartan"/>
                        </a:rPr>
                        <a:t>Step 3</a:t>
                      </a:r>
                    </a:p>
                  </a:txBody>
                  <a:tcPr/>
                </a:tc>
                <a:tc>
                  <a:txBody>
                    <a:bodyPr/>
                    <a:lstStyle/>
                    <a:p>
                      <a:pPr lvl="0" algn="l">
                        <a:buNone/>
                      </a:pPr>
                      <a:r>
                        <a:rPr lang="en" sz="800" b="0" i="0" u="none" strike="noStrike" noProof="0">
                          <a:solidFill>
                            <a:srgbClr val="000000"/>
                          </a:solidFill>
                          <a:latin typeface="League Spartan"/>
                        </a:rPr>
                        <a:t>Individually</a:t>
                      </a:r>
                    </a:p>
                  </a:txBody>
                  <a:tcPr/>
                </a:tc>
                <a:tc>
                  <a:txBody>
                    <a:bodyPr/>
                    <a:lstStyle/>
                    <a:p>
                      <a:pPr lvl="0" algn="l">
                        <a:lnSpc>
                          <a:spcPct val="100000"/>
                        </a:lnSpc>
                        <a:spcBef>
                          <a:spcPts val="0"/>
                        </a:spcBef>
                        <a:spcAft>
                          <a:spcPts val="0"/>
                        </a:spcAft>
                        <a:buNone/>
                      </a:pPr>
                      <a:r>
                        <a:rPr lang="en" sz="800" b="0" i="0" u="none" strike="noStrike" noProof="0">
                          <a:solidFill>
                            <a:srgbClr val="000000"/>
                          </a:solidFill>
                          <a:latin typeface="League Spartan"/>
                        </a:rPr>
                        <a:t>Answer the ‘How might we solve this?’-question for the identified hurdles or challenges.</a:t>
                      </a:r>
                    </a:p>
                  </a:txBody>
                  <a:tcPr/>
                </a:tc>
                <a:tc>
                  <a:txBody>
                    <a:bodyPr/>
                    <a:lstStyle/>
                    <a:p>
                      <a:pPr lvl="0" algn="l">
                        <a:buNone/>
                      </a:pPr>
                      <a:r>
                        <a:rPr lang="en-US" sz="800">
                          <a:solidFill>
                            <a:srgbClr val="000000"/>
                          </a:solidFill>
                          <a:latin typeface="League Spartan"/>
                        </a:rPr>
                        <a:t>5min</a:t>
                      </a:r>
                    </a:p>
                  </a:txBody>
                  <a:tcPr/>
                </a:tc>
                <a:extLst>
                  <a:ext uri="{0D108BD9-81ED-4DB2-BD59-A6C34878D82A}">
                    <a16:rowId xmlns:a16="http://schemas.microsoft.com/office/drawing/2014/main" val="132797657"/>
                  </a:ext>
                </a:extLst>
              </a:tr>
              <a:tr h="220054">
                <a:tc>
                  <a:txBody>
                    <a:bodyPr/>
                    <a:lstStyle/>
                    <a:p>
                      <a:pPr lvl="0" algn="l">
                        <a:buNone/>
                      </a:pPr>
                      <a:r>
                        <a:rPr lang="en" sz="800" b="0" i="0" u="none" strike="noStrike" noProof="0">
                          <a:solidFill>
                            <a:srgbClr val="000000"/>
                          </a:solidFill>
                          <a:latin typeface="League Spartan"/>
                        </a:rPr>
                        <a:t>Step 4</a:t>
                      </a:r>
                    </a:p>
                  </a:txBody>
                  <a:tcPr/>
                </a:tc>
                <a:tc>
                  <a:txBody>
                    <a:bodyPr/>
                    <a:lstStyle/>
                    <a:p>
                      <a:pPr lvl="0" algn="l">
                        <a:buNone/>
                      </a:pPr>
                      <a:r>
                        <a:rPr lang="en" sz="800" b="0" i="0" u="none" strike="noStrike" noProof="0">
                          <a:solidFill>
                            <a:srgbClr val="000000"/>
                          </a:solidFill>
                          <a:latin typeface="League Spartan"/>
                        </a:rPr>
                        <a:t>In small group </a:t>
                      </a:r>
                      <a:endParaRPr lang="en-US" sz="800">
                        <a:latin typeface="League Spartan"/>
                      </a:endParaRPr>
                    </a:p>
                  </a:txBody>
                  <a:tcPr/>
                </a:tc>
                <a:tc>
                  <a:txBody>
                    <a:bodyPr/>
                    <a:lstStyle/>
                    <a:p>
                      <a:pPr lvl="0" algn="l">
                        <a:buNone/>
                      </a:pPr>
                      <a:r>
                        <a:rPr lang="en" sz="800" b="0" i="0" u="none" strike="noStrike" noProof="0">
                          <a:solidFill>
                            <a:srgbClr val="000000"/>
                          </a:solidFill>
                          <a:latin typeface="League Spartan"/>
                        </a:rPr>
                        <a:t>Group &amp; discuss ‘How might we solve this?' </a:t>
                      </a:r>
                      <a:r>
                        <a:rPr lang="en" sz="800" b="0" i="0" u="none" strike="noStrike" noProof="0" err="1">
                          <a:solidFill>
                            <a:srgbClr val="000000"/>
                          </a:solidFill>
                          <a:latin typeface="League Spartan"/>
                        </a:rPr>
                        <a:t>post-its</a:t>
                      </a:r>
                      <a:r>
                        <a:rPr lang="en" sz="800" b="0" i="0" u="none" strike="noStrike" noProof="0">
                          <a:solidFill>
                            <a:srgbClr val="000000"/>
                          </a:solidFill>
                          <a:latin typeface="League Spartan"/>
                        </a:rPr>
                        <a:t>.</a:t>
                      </a:r>
                      <a:endParaRPr lang="en-US" sz="800">
                        <a:latin typeface="League Spartan"/>
                      </a:endParaRPr>
                    </a:p>
                  </a:txBody>
                  <a:tcPr/>
                </a:tc>
                <a:tc>
                  <a:txBody>
                    <a:bodyPr/>
                    <a:lstStyle/>
                    <a:p>
                      <a:pPr lvl="0">
                        <a:buNone/>
                      </a:pPr>
                      <a:r>
                        <a:rPr lang="en-US" sz="800">
                          <a:latin typeface="League Spartan"/>
                        </a:rPr>
                        <a:t>10 min (max)</a:t>
                      </a:r>
                    </a:p>
                  </a:txBody>
                  <a:tcPr/>
                </a:tc>
                <a:extLst>
                  <a:ext uri="{0D108BD9-81ED-4DB2-BD59-A6C34878D82A}">
                    <a16:rowId xmlns:a16="http://schemas.microsoft.com/office/drawing/2014/main" val="1890732636"/>
                  </a:ext>
                </a:extLst>
              </a:tr>
            </a:tbl>
          </a:graphicData>
        </a:graphic>
      </p:graphicFrame>
      <p:sp>
        <p:nvSpPr>
          <p:cNvPr id="3" name="TextBox 2">
            <a:extLst>
              <a:ext uri="{FF2B5EF4-FFF2-40B4-BE49-F238E27FC236}">
                <a16:creationId xmlns:a16="http://schemas.microsoft.com/office/drawing/2014/main" id="{2C6CDDB3-2B03-4C3A-C972-8D76DD2ECE0E}"/>
              </a:ext>
            </a:extLst>
          </p:cNvPr>
          <p:cNvSpPr txBox="1"/>
          <p:nvPr/>
        </p:nvSpPr>
        <p:spPr>
          <a:xfrm rot="16200000">
            <a:off x="3972181" y="4360905"/>
            <a:ext cx="119448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a:t>
            </a:r>
            <a:r>
              <a:rPr lang="en-US">
                <a:latin typeface="League Spartan"/>
              </a:rPr>
              <a:t>TIMING</a:t>
            </a:r>
          </a:p>
        </p:txBody>
      </p:sp>
    </p:spTree>
    <p:extLst>
      <p:ext uri="{BB962C8B-B14F-4D97-AF65-F5344CB8AC3E}">
        <p14:creationId xmlns:p14="http://schemas.microsoft.com/office/powerpoint/2010/main" val="26889947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holding a cup of coffee&#10;&#10;Description automatically generated">
            <a:extLst>
              <a:ext uri="{FF2B5EF4-FFF2-40B4-BE49-F238E27FC236}">
                <a16:creationId xmlns:a16="http://schemas.microsoft.com/office/drawing/2014/main" id="{835985B0-1DDC-6DDB-00D8-74D0CB597EDB}"/>
              </a:ext>
            </a:extLst>
          </p:cNvPr>
          <p:cNvPicPr>
            <a:picLocks noChangeAspect="1"/>
          </p:cNvPicPr>
          <p:nvPr/>
        </p:nvPicPr>
        <p:blipFill>
          <a:blip r:embed="rId3"/>
          <a:stretch>
            <a:fillRect/>
          </a:stretch>
        </p:blipFill>
        <p:spPr>
          <a:xfrm>
            <a:off x="790575" y="376237"/>
            <a:ext cx="7562850" cy="4391025"/>
          </a:xfrm>
          <a:prstGeom prst="rect">
            <a:avLst/>
          </a:prstGeom>
        </p:spPr>
      </p:pic>
      <p:sp>
        <p:nvSpPr>
          <p:cNvPr id="2" name="Title 1">
            <a:extLst>
              <a:ext uri="{FF2B5EF4-FFF2-40B4-BE49-F238E27FC236}">
                <a16:creationId xmlns:a16="http://schemas.microsoft.com/office/drawing/2014/main" id="{692C403E-E3E9-3EBF-EE52-DC49FADA5C70}"/>
              </a:ext>
            </a:extLst>
          </p:cNvPr>
          <p:cNvSpPr>
            <a:spLocks noGrp="1"/>
          </p:cNvSpPr>
          <p:nvPr>
            <p:ph type="title"/>
          </p:nvPr>
        </p:nvSpPr>
        <p:spPr/>
        <p:txBody>
          <a:bodyPr>
            <a:normAutofit fontScale="90000"/>
          </a:bodyPr>
          <a:lstStyle/>
          <a:p>
            <a:br>
              <a:rPr lang="en-US" b="1"/>
            </a:br>
            <a:br>
              <a:rPr lang="en-US" b="1"/>
            </a:br>
            <a:r>
              <a:rPr lang="en-US" b="1">
                <a:solidFill>
                  <a:srgbClr val="382924"/>
                </a:solidFill>
              </a:rPr>
              <a:t>20 min break</a:t>
            </a:r>
          </a:p>
        </p:txBody>
      </p:sp>
    </p:spTree>
    <p:extLst>
      <p:ext uri="{BB962C8B-B14F-4D97-AF65-F5344CB8AC3E}">
        <p14:creationId xmlns:p14="http://schemas.microsoft.com/office/powerpoint/2010/main" val="24899117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None/>
            </a:pPr>
            <a:r>
              <a:rPr lang="en-BE" b="1">
                <a:latin typeface="League Spartan"/>
                <a:sym typeface="League Spartan"/>
              </a:rPr>
              <a:t>Topic 2: Access</a:t>
            </a:r>
            <a:endParaRPr lang="en-US"/>
          </a:p>
        </p:txBody>
      </p:sp>
      <p:sp>
        <p:nvSpPr>
          <p:cNvPr id="2" name="TextBox 1">
            <a:extLst>
              <a:ext uri="{FF2B5EF4-FFF2-40B4-BE49-F238E27FC236}">
                <a16:creationId xmlns:a16="http://schemas.microsoft.com/office/drawing/2014/main" id="{092F4AAE-67FE-A13F-04C3-1C6CF53BFC28}"/>
              </a:ext>
            </a:extLst>
          </p:cNvPr>
          <p:cNvSpPr txBox="1"/>
          <p:nvPr/>
        </p:nvSpPr>
        <p:spPr>
          <a:xfrm>
            <a:off x="2253049" y="3177232"/>
            <a:ext cx="463790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i="1">
                <a:latin typeface="League Spartan"/>
                <a:cs typeface="Calibri"/>
              </a:rPr>
              <a:t>Researcher needs in terms of </a:t>
            </a:r>
            <a:r>
              <a:rPr lang="en-US" b="1" i="1">
                <a:latin typeface="League Spartan"/>
                <a:cs typeface="Calibri"/>
              </a:rPr>
              <a:t>access</a:t>
            </a:r>
            <a:r>
              <a:rPr lang="en-US" i="1">
                <a:latin typeface="League Spartan"/>
                <a:cs typeface="Calibri"/>
              </a:rPr>
              <a:t> and </a:t>
            </a:r>
            <a:r>
              <a:rPr lang="en-US" b="1" i="1">
                <a:latin typeface="League Spartan"/>
                <a:cs typeface="Calibri"/>
              </a:rPr>
              <a:t>implementation</a:t>
            </a:r>
            <a:r>
              <a:rPr lang="en-US" i="1">
                <a:latin typeface="League Spartan"/>
                <a:cs typeface="Calibri"/>
              </a:rPr>
              <a:t> of (pilot) API and access platform</a:t>
            </a:r>
            <a:endParaRPr lang="en-US" sz="1200" i="1">
              <a:latin typeface="League Spartan"/>
            </a:endParaRPr>
          </a:p>
        </p:txBody>
      </p:sp>
    </p:spTree>
    <p:extLst>
      <p:ext uri="{BB962C8B-B14F-4D97-AF65-F5344CB8AC3E}">
        <p14:creationId xmlns:p14="http://schemas.microsoft.com/office/powerpoint/2010/main" val="5935239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2022FF-1AAD-22D1-04CF-33F9AC46B980}"/>
              </a:ext>
            </a:extLst>
          </p:cNvPr>
          <p:cNvSpPr>
            <a:spLocks noGrp="1"/>
          </p:cNvSpPr>
          <p:nvPr>
            <p:ph type="title"/>
          </p:nvPr>
        </p:nvSpPr>
        <p:spPr/>
        <p:txBody>
          <a:bodyPr>
            <a:normAutofit fontScale="90000"/>
          </a:bodyPr>
          <a:lstStyle/>
          <a:p>
            <a:r>
              <a:rPr lang="nl-BE" b="1" err="1">
                <a:latin typeface="League Spartan" panose="020B0604020202020204" charset="0"/>
              </a:rPr>
              <a:t>What</a:t>
            </a:r>
            <a:r>
              <a:rPr lang="nl-BE" b="1">
                <a:latin typeface="League Spartan" panose="020B0604020202020204" charset="0"/>
              </a:rPr>
              <a:t> is access in Web </a:t>
            </a:r>
            <a:r>
              <a:rPr lang="nl-BE" b="1" err="1">
                <a:latin typeface="League Spartan" panose="020B0604020202020204" charset="0"/>
              </a:rPr>
              <a:t>and</a:t>
            </a:r>
            <a:r>
              <a:rPr lang="nl-BE" b="1">
                <a:latin typeface="League Spartan" panose="020B0604020202020204" charset="0"/>
              </a:rPr>
              <a:t> </a:t>
            </a:r>
            <a:r>
              <a:rPr lang="nl-BE" b="1" err="1">
                <a:latin typeface="League Spartan" panose="020B0604020202020204" charset="0"/>
              </a:rPr>
              <a:t>Social</a:t>
            </a:r>
            <a:r>
              <a:rPr lang="nl-BE" b="1">
                <a:latin typeface="League Spartan" panose="020B0604020202020204" charset="0"/>
              </a:rPr>
              <a:t> media </a:t>
            </a:r>
            <a:r>
              <a:rPr lang="nl-BE" b="1" err="1">
                <a:latin typeface="League Spartan" panose="020B0604020202020204" charset="0"/>
              </a:rPr>
              <a:t>archiving</a:t>
            </a:r>
            <a:r>
              <a:rPr lang="nl-BE" b="1">
                <a:latin typeface="League Spartan" panose="020B0604020202020204" charset="0"/>
              </a:rPr>
              <a:t>?</a:t>
            </a:r>
          </a:p>
        </p:txBody>
      </p:sp>
      <p:sp>
        <p:nvSpPr>
          <p:cNvPr id="4" name="Text Placeholder 3">
            <a:extLst>
              <a:ext uri="{FF2B5EF4-FFF2-40B4-BE49-F238E27FC236}">
                <a16:creationId xmlns:a16="http://schemas.microsoft.com/office/drawing/2014/main" id="{5CC435D0-6CD4-4BF0-0A60-248AAC01D022}"/>
              </a:ext>
            </a:extLst>
          </p:cNvPr>
          <p:cNvSpPr>
            <a:spLocks noGrp="1"/>
          </p:cNvSpPr>
          <p:nvPr>
            <p:ph type="body" idx="1"/>
          </p:nvPr>
        </p:nvSpPr>
        <p:spPr/>
        <p:txBody>
          <a:bodyPr>
            <a:normAutofit fontScale="92500" lnSpcReduction="20000"/>
          </a:bodyPr>
          <a:lstStyle/>
          <a:p>
            <a:pPr marL="114300" indent="0" algn="ctr">
              <a:buNone/>
            </a:pPr>
            <a:r>
              <a:rPr lang="nl-BE" i="1">
                <a:latin typeface="League Spartan"/>
              </a:rPr>
              <a:t>"The </a:t>
            </a:r>
            <a:r>
              <a:rPr lang="nl-BE" i="1" err="1">
                <a:latin typeface="League Spartan"/>
              </a:rPr>
              <a:t>ability</a:t>
            </a:r>
            <a:r>
              <a:rPr lang="nl-BE" i="1">
                <a:latin typeface="League Spartan"/>
              </a:rPr>
              <a:t> </a:t>
            </a:r>
            <a:r>
              <a:rPr lang="nl-BE" i="1" err="1">
                <a:latin typeface="League Spartan"/>
              </a:rPr>
              <a:t>to</a:t>
            </a:r>
            <a:r>
              <a:rPr lang="nl-BE" i="1">
                <a:latin typeface="League Spartan"/>
              </a:rPr>
              <a:t> </a:t>
            </a:r>
            <a:r>
              <a:rPr lang="nl-BE" i="1" err="1">
                <a:latin typeface="League Spartan"/>
              </a:rPr>
              <a:t>retrieve</a:t>
            </a:r>
            <a:r>
              <a:rPr lang="nl-BE" i="1">
                <a:latin typeface="League Spartan"/>
              </a:rPr>
              <a:t>, view, </a:t>
            </a:r>
            <a:r>
              <a:rPr lang="nl-BE" i="1" err="1">
                <a:latin typeface="League Spartan"/>
              </a:rPr>
              <a:t>and</a:t>
            </a:r>
            <a:r>
              <a:rPr lang="nl-BE" i="1">
                <a:latin typeface="League Spartan"/>
              </a:rPr>
              <a:t> </a:t>
            </a:r>
            <a:r>
              <a:rPr lang="nl-BE" i="1" err="1">
                <a:latin typeface="League Spartan"/>
              </a:rPr>
              <a:t>use</a:t>
            </a:r>
            <a:r>
              <a:rPr lang="nl-BE" i="1">
                <a:latin typeface="League Spartan"/>
              </a:rPr>
              <a:t> </a:t>
            </a:r>
            <a:r>
              <a:rPr lang="nl-BE" i="1" err="1">
                <a:latin typeface="League Spartan"/>
              </a:rPr>
              <a:t>archived</a:t>
            </a:r>
            <a:r>
              <a:rPr lang="nl-BE" i="1">
                <a:latin typeface="League Spartan"/>
              </a:rPr>
              <a:t> web </a:t>
            </a:r>
            <a:r>
              <a:rPr lang="nl-BE" i="1" err="1">
                <a:latin typeface="League Spartan"/>
              </a:rPr>
              <a:t>and</a:t>
            </a:r>
            <a:r>
              <a:rPr lang="nl-BE" i="1">
                <a:latin typeface="League Spartan"/>
              </a:rPr>
              <a:t> </a:t>
            </a:r>
            <a:r>
              <a:rPr lang="nl-BE" i="1" err="1">
                <a:latin typeface="League Spartan"/>
              </a:rPr>
              <a:t>social</a:t>
            </a:r>
            <a:r>
              <a:rPr lang="nl-BE" i="1">
                <a:latin typeface="League Spartan"/>
              </a:rPr>
              <a:t> media content."</a:t>
            </a:r>
            <a:endParaRPr lang="en-US" i="1"/>
          </a:p>
          <a:p>
            <a:pPr marL="114300" indent="0">
              <a:lnSpc>
                <a:spcPct val="114999"/>
              </a:lnSpc>
              <a:buNone/>
            </a:pPr>
            <a:endParaRPr lang="nl-BE">
              <a:latin typeface="League Spartan"/>
            </a:endParaRPr>
          </a:p>
          <a:p>
            <a:pPr marL="114300" indent="0">
              <a:lnSpc>
                <a:spcPct val="114999"/>
              </a:lnSpc>
              <a:buNone/>
            </a:pPr>
            <a:r>
              <a:rPr lang="nl-BE">
                <a:latin typeface="League Spartan"/>
              </a:rPr>
              <a:t>Access </a:t>
            </a:r>
            <a:r>
              <a:rPr lang="nl-BE" err="1">
                <a:latin typeface="League Spartan"/>
              </a:rPr>
              <a:t>mechanisms</a:t>
            </a:r>
            <a:r>
              <a:rPr lang="nl-BE">
                <a:latin typeface="League Spartan"/>
              </a:rPr>
              <a:t>: </a:t>
            </a:r>
          </a:p>
          <a:p>
            <a:pPr>
              <a:lnSpc>
                <a:spcPct val="114999"/>
              </a:lnSpc>
              <a:buFont typeface="Calibri"/>
              <a:buChar char="-"/>
            </a:pPr>
            <a:r>
              <a:rPr lang="nl-BE" err="1">
                <a:latin typeface="League Spartan"/>
              </a:rPr>
              <a:t>Searchable</a:t>
            </a:r>
            <a:r>
              <a:rPr lang="nl-BE">
                <a:latin typeface="League Spartan"/>
              </a:rPr>
              <a:t> databases </a:t>
            </a:r>
            <a:r>
              <a:rPr lang="nl-BE" err="1">
                <a:latin typeface="League Spartan"/>
              </a:rPr>
              <a:t>and</a:t>
            </a:r>
            <a:r>
              <a:rPr lang="nl-BE">
                <a:latin typeface="League Spartan"/>
              </a:rPr>
              <a:t> </a:t>
            </a:r>
            <a:r>
              <a:rPr lang="nl-BE" err="1">
                <a:latin typeface="League Spartan"/>
              </a:rPr>
              <a:t>repositories</a:t>
            </a:r>
            <a:endParaRPr lang="nl-BE">
              <a:latin typeface="League Spartan"/>
            </a:endParaRPr>
          </a:p>
          <a:p>
            <a:pPr>
              <a:lnSpc>
                <a:spcPct val="114999"/>
              </a:lnSpc>
              <a:buFont typeface="Calibri"/>
              <a:buChar char="-"/>
            </a:pPr>
            <a:r>
              <a:rPr lang="nl-BE">
                <a:latin typeface="League Spartan"/>
              </a:rPr>
              <a:t>User-</a:t>
            </a:r>
            <a:r>
              <a:rPr lang="nl-BE" err="1">
                <a:latin typeface="League Spartan"/>
              </a:rPr>
              <a:t>friendly</a:t>
            </a:r>
            <a:r>
              <a:rPr lang="nl-BE">
                <a:latin typeface="League Spartan"/>
              </a:rPr>
              <a:t> interfaces </a:t>
            </a:r>
            <a:r>
              <a:rPr lang="nl-BE" err="1">
                <a:latin typeface="League Spartan"/>
              </a:rPr>
              <a:t>for</a:t>
            </a:r>
            <a:r>
              <a:rPr lang="nl-BE">
                <a:latin typeface="League Spartan"/>
              </a:rPr>
              <a:t> easy </a:t>
            </a:r>
            <a:r>
              <a:rPr lang="nl-BE" err="1">
                <a:latin typeface="League Spartan"/>
              </a:rPr>
              <a:t>navigation</a:t>
            </a:r>
            <a:endParaRPr lang="nl-BE">
              <a:latin typeface="League Spartan"/>
            </a:endParaRPr>
          </a:p>
          <a:p>
            <a:pPr>
              <a:lnSpc>
                <a:spcPct val="114999"/>
              </a:lnSpc>
              <a:buFont typeface="Calibri"/>
              <a:buChar char="-"/>
            </a:pPr>
            <a:endParaRPr lang="nl-BE">
              <a:latin typeface="League Spartan"/>
            </a:endParaRPr>
          </a:p>
          <a:p>
            <a:pPr marL="114300" indent="0">
              <a:lnSpc>
                <a:spcPct val="114999"/>
              </a:lnSpc>
              <a:buNone/>
            </a:pPr>
            <a:r>
              <a:rPr lang="nl-BE" err="1">
                <a:latin typeface="League Spartan"/>
              </a:rPr>
              <a:t>Permissions</a:t>
            </a:r>
            <a:r>
              <a:rPr lang="nl-BE">
                <a:latin typeface="League Spartan"/>
              </a:rPr>
              <a:t> </a:t>
            </a:r>
            <a:r>
              <a:rPr lang="nl-BE" err="1">
                <a:latin typeface="League Spartan"/>
              </a:rPr>
              <a:t>and</a:t>
            </a:r>
            <a:r>
              <a:rPr lang="nl-BE">
                <a:latin typeface="League Spartan"/>
              </a:rPr>
              <a:t> </a:t>
            </a:r>
            <a:r>
              <a:rPr lang="nl-BE" err="1">
                <a:latin typeface="League Spartan"/>
              </a:rPr>
              <a:t>restrictions</a:t>
            </a:r>
            <a:r>
              <a:rPr lang="nl-BE">
                <a:latin typeface="League Spartan"/>
              </a:rPr>
              <a:t>:</a:t>
            </a:r>
          </a:p>
          <a:p>
            <a:pPr>
              <a:lnSpc>
                <a:spcPct val="114999"/>
              </a:lnSpc>
              <a:buFont typeface="Calibri"/>
              <a:buChar char="-"/>
            </a:pPr>
            <a:r>
              <a:rPr lang="nl-BE">
                <a:latin typeface="League Spartan"/>
              </a:rPr>
              <a:t>Controls </a:t>
            </a:r>
            <a:r>
              <a:rPr lang="nl-BE" err="1">
                <a:latin typeface="League Spartan"/>
              </a:rPr>
              <a:t>based</a:t>
            </a:r>
            <a:r>
              <a:rPr lang="nl-BE">
                <a:latin typeface="League Spartan"/>
              </a:rPr>
              <a:t> on copyright, </a:t>
            </a:r>
            <a:r>
              <a:rPr lang="nl-BE" err="1">
                <a:latin typeface="League Spartan"/>
              </a:rPr>
              <a:t>legal</a:t>
            </a:r>
            <a:r>
              <a:rPr lang="nl-BE">
                <a:latin typeface="League Spartan"/>
              </a:rPr>
              <a:t> </a:t>
            </a:r>
            <a:r>
              <a:rPr lang="nl-BE" err="1">
                <a:latin typeface="League Spartan"/>
              </a:rPr>
              <a:t>deposit</a:t>
            </a:r>
            <a:r>
              <a:rPr lang="nl-BE">
                <a:latin typeface="League Spartan"/>
              </a:rPr>
              <a:t> </a:t>
            </a:r>
            <a:r>
              <a:rPr lang="nl-BE" err="1">
                <a:latin typeface="League Spartan"/>
              </a:rPr>
              <a:t>and</a:t>
            </a:r>
            <a:r>
              <a:rPr lang="nl-BE">
                <a:latin typeface="League Spartan"/>
              </a:rPr>
              <a:t> </a:t>
            </a:r>
            <a:r>
              <a:rPr lang="nl-BE" err="1">
                <a:latin typeface="League Spartan"/>
              </a:rPr>
              <a:t>institutional</a:t>
            </a:r>
            <a:r>
              <a:rPr lang="nl-BE">
                <a:latin typeface="League Spartan"/>
              </a:rPr>
              <a:t> </a:t>
            </a:r>
            <a:r>
              <a:rPr lang="nl-BE" err="1">
                <a:latin typeface="League Spartan"/>
              </a:rPr>
              <a:t>policies</a:t>
            </a:r>
            <a:endParaRPr lang="nl-BE">
              <a:latin typeface="League Spartan"/>
            </a:endParaRPr>
          </a:p>
          <a:p>
            <a:pPr>
              <a:lnSpc>
                <a:spcPct val="114999"/>
              </a:lnSpc>
              <a:buFont typeface="Calibri"/>
              <a:buChar char="-"/>
            </a:pPr>
            <a:r>
              <a:rPr lang="nl-BE" err="1">
                <a:latin typeface="League Spartan"/>
              </a:rPr>
              <a:t>Tiered</a:t>
            </a:r>
            <a:r>
              <a:rPr lang="nl-BE">
                <a:latin typeface="League Spartan"/>
              </a:rPr>
              <a:t> access levels </a:t>
            </a:r>
            <a:r>
              <a:rPr lang="nl-BE" err="1">
                <a:latin typeface="League Spartan"/>
              </a:rPr>
              <a:t>for</a:t>
            </a:r>
            <a:r>
              <a:rPr lang="nl-BE">
                <a:latin typeface="League Spartan"/>
              </a:rPr>
              <a:t> different user </a:t>
            </a:r>
            <a:r>
              <a:rPr lang="nl-BE" err="1">
                <a:latin typeface="League Spartan"/>
              </a:rPr>
              <a:t>groups</a:t>
            </a:r>
            <a:endParaRPr lang="nl-BE">
              <a:latin typeface="League Spartan"/>
            </a:endParaRPr>
          </a:p>
          <a:p>
            <a:pPr marL="114300" indent="0">
              <a:lnSpc>
                <a:spcPct val="114999"/>
              </a:lnSpc>
              <a:buNone/>
            </a:pPr>
            <a:endParaRPr lang="nl-BE">
              <a:latin typeface="League Spartan"/>
            </a:endParaRPr>
          </a:p>
          <a:p>
            <a:pPr marL="114300" indent="0">
              <a:lnSpc>
                <a:spcPct val="114999"/>
              </a:lnSpc>
              <a:buNone/>
            </a:pPr>
            <a:r>
              <a:rPr lang="nl-BE">
                <a:latin typeface="League Spartan"/>
              </a:rPr>
              <a:t>Tools:</a:t>
            </a:r>
          </a:p>
          <a:p>
            <a:pPr>
              <a:lnSpc>
                <a:spcPct val="114999"/>
              </a:lnSpc>
              <a:buFont typeface="Calibri"/>
              <a:buChar char="-"/>
            </a:pPr>
            <a:r>
              <a:rPr lang="nl-BE" err="1">
                <a:latin typeface="League Spartan"/>
              </a:rPr>
              <a:t>Use</a:t>
            </a:r>
            <a:r>
              <a:rPr lang="nl-BE">
                <a:latin typeface="League Spartan"/>
              </a:rPr>
              <a:t> of </a:t>
            </a:r>
            <a:r>
              <a:rPr lang="nl-BE" err="1">
                <a:latin typeface="League Spartan"/>
              </a:rPr>
              <a:t>APIs</a:t>
            </a:r>
            <a:r>
              <a:rPr lang="nl-BE">
                <a:latin typeface="League Spartan"/>
              </a:rPr>
              <a:t> </a:t>
            </a:r>
            <a:r>
              <a:rPr lang="nl-BE" err="1">
                <a:latin typeface="League Spartan"/>
              </a:rPr>
              <a:t>for</a:t>
            </a:r>
            <a:r>
              <a:rPr lang="nl-BE">
                <a:latin typeface="League Spartan"/>
              </a:rPr>
              <a:t> data </a:t>
            </a:r>
            <a:r>
              <a:rPr lang="nl-BE" err="1">
                <a:latin typeface="League Spartan"/>
              </a:rPr>
              <a:t>extraction</a:t>
            </a:r>
            <a:r>
              <a:rPr lang="nl-BE">
                <a:latin typeface="League Spartan"/>
              </a:rPr>
              <a:t> </a:t>
            </a:r>
            <a:r>
              <a:rPr lang="nl-BE" err="1">
                <a:latin typeface="League Spartan"/>
              </a:rPr>
              <a:t>and</a:t>
            </a:r>
            <a:r>
              <a:rPr lang="nl-BE">
                <a:latin typeface="League Spartan"/>
              </a:rPr>
              <a:t> retrieval</a:t>
            </a:r>
          </a:p>
          <a:p>
            <a:pPr>
              <a:lnSpc>
                <a:spcPct val="114999"/>
              </a:lnSpc>
              <a:buFont typeface="Calibri"/>
              <a:buChar char="-"/>
            </a:pPr>
            <a:r>
              <a:rPr lang="nl-BE" err="1">
                <a:latin typeface="League Spartan"/>
              </a:rPr>
              <a:t>Implementation</a:t>
            </a:r>
            <a:r>
              <a:rPr lang="nl-BE">
                <a:latin typeface="League Spartan"/>
              </a:rPr>
              <a:t> of content management system</a:t>
            </a:r>
          </a:p>
          <a:p>
            <a:pPr marL="114300" indent="0">
              <a:lnSpc>
                <a:spcPct val="114999"/>
              </a:lnSpc>
              <a:buNone/>
            </a:pPr>
            <a:endParaRPr lang="nl-BE"/>
          </a:p>
        </p:txBody>
      </p:sp>
    </p:spTree>
    <p:extLst>
      <p:ext uri="{BB962C8B-B14F-4D97-AF65-F5344CB8AC3E}">
        <p14:creationId xmlns:p14="http://schemas.microsoft.com/office/powerpoint/2010/main" val="21739390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3097F-78D5-6C6B-189E-D34FFD1619DA}"/>
              </a:ext>
            </a:extLst>
          </p:cNvPr>
          <p:cNvSpPr>
            <a:spLocks noGrp="1"/>
          </p:cNvSpPr>
          <p:nvPr>
            <p:ph type="title"/>
          </p:nvPr>
        </p:nvSpPr>
        <p:spPr/>
        <p:txBody>
          <a:bodyPr>
            <a:normAutofit fontScale="90000"/>
          </a:bodyPr>
          <a:lstStyle/>
          <a:p>
            <a:r>
              <a:rPr lang="en-US" b="1">
                <a:latin typeface="League Spartan Medium"/>
              </a:rPr>
              <a:t>How to access web and social media archives?</a:t>
            </a:r>
          </a:p>
        </p:txBody>
      </p:sp>
      <p:sp>
        <p:nvSpPr>
          <p:cNvPr id="6" name="TextBox 5">
            <a:extLst>
              <a:ext uri="{FF2B5EF4-FFF2-40B4-BE49-F238E27FC236}">
                <a16:creationId xmlns:a16="http://schemas.microsoft.com/office/drawing/2014/main" id="{6E76AA3F-046C-D36F-4BD0-71F3B5A320EA}"/>
              </a:ext>
            </a:extLst>
          </p:cNvPr>
          <p:cNvSpPr txBox="1"/>
          <p:nvPr/>
        </p:nvSpPr>
        <p:spPr>
          <a:xfrm>
            <a:off x="6138025" y="1840674"/>
            <a:ext cx="2943997" cy="32316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2"/>
            <a:r>
              <a:rPr lang="en-US" sz="1200">
                <a:solidFill>
                  <a:schemeClr val="tx1"/>
                </a:solidFill>
                <a:latin typeface="League Spartan"/>
                <a:ea typeface="Calibri"/>
                <a:cs typeface="Calibri"/>
              </a:rPr>
              <a:t>Some examples of web archives that are freely accessible online:</a:t>
            </a:r>
          </a:p>
          <a:p>
            <a:pPr marL="228600" lvl="2" indent="-228600">
              <a:buAutoNum type="arabicPeriod"/>
            </a:pPr>
            <a:r>
              <a:rPr lang="en-US" sz="1200" u="sng">
                <a:solidFill>
                  <a:srgbClr val="467886"/>
                </a:solidFill>
                <a:latin typeface="Calibri"/>
                <a:ea typeface="Calibri"/>
                <a:cs typeface="Calibri"/>
                <a:hlinkClick r:id="rId3">
                  <a:extLst>
                    <a:ext uri="{A12FA001-AC4F-418D-AE19-62706E023703}">
                      <ahyp:hlinkClr xmlns:ahyp="http://schemas.microsoft.com/office/drawing/2018/hyperlinkcolor" val="tx"/>
                    </a:ext>
                  </a:extLst>
                </a:hlinkClick>
              </a:rPr>
              <a:t>https://tweetsets.library.gwu.edu/datasets</a:t>
            </a:r>
            <a:r>
              <a:rPr lang="en-US" sz="1200">
                <a:latin typeface="Calibri"/>
                <a:ea typeface="Calibri"/>
                <a:cs typeface="Calibri"/>
              </a:rPr>
              <a:t>   </a:t>
            </a:r>
            <a:endParaRPr lang="en-US"/>
          </a:p>
          <a:p>
            <a:pPr marL="228600" lvl="2" indent="-228600">
              <a:buFont typeface="Calibri"/>
              <a:buAutoNum type="arabicPeriod" startAt="2"/>
            </a:pPr>
            <a:r>
              <a:rPr lang="en-US" sz="1200" u="sng">
                <a:solidFill>
                  <a:srgbClr val="467886"/>
                </a:solidFill>
                <a:latin typeface="Calibri"/>
                <a:ea typeface="Calibri"/>
                <a:cs typeface="Calibri"/>
                <a:hlinkClick r:id="rId4"/>
              </a:rPr>
              <a:t>http://webadmin.oszk.hu/solrwayback/</a:t>
            </a:r>
            <a:r>
              <a:rPr lang="en-US" sz="1200">
                <a:latin typeface="Calibri"/>
                <a:ea typeface="Calibri"/>
                <a:cs typeface="Calibri"/>
              </a:rPr>
              <a:t> </a:t>
            </a:r>
          </a:p>
          <a:p>
            <a:pPr marL="228600" lvl="2" indent="-228600">
              <a:buFont typeface="Calibri"/>
              <a:buAutoNum type="arabicPeriod" startAt="3"/>
            </a:pPr>
            <a:r>
              <a:rPr lang="en-US" sz="1200" u="sng">
                <a:solidFill>
                  <a:srgbClr val="467886"/>
                </a:solidFill>
                <a:latin typeface="Calibri"/>
                <a:ea typeface="Calibri"/>
                <a:cs typeface="Calibri"/>
                <a:hlinkClick r:id="rId5"/>
              </a:rPr>
              <a:t>http://www.nationalarchives.gov.uk/webarchive/</a:t>
            </a:r>
            <a:r>
              <a:rPr lang="en-US" sz="1200">
                <a:latin typeface="Calibri"/>
                <a:ea typeface="Calibri"/>
                <a:cs typeface="Calibri"/>
              </a:rPr>
              <a:t>   </a:t>
            </a:r>
          </a:p>
          <a:p>
            <a:pPr marL="228600" lvl="2" indent="-228600">
              <a:buFont typeface="Calibri"/>
              <a:buAutoNum type="arabicPeriod" startAt="4"/>
            </a:pPr>
            <a:r>
              <a:rPr lang="en-US" sz="1200" u="sng">
                <a:solidFill>
                  <a:srgbClr val="467886"/>
                </a:solidFill>
                <a:latin typeface="Calibri"/>
                <a:ea typeface="Calibri"/>
                <a:cs typeface="Calibri"/>
                <a:hlinkClick r:id="rId6"/>
              </a:rPr>
              <a:t>https://www.webarchive.lu/covid-19/</a:t>
            </a:r>
            <a:r>
              <a:rPr lang="en-US" sz="1200">
                <a:latin typeface="Calibri"/>
                <a:ea typeface="Calibri"/>
                <a:cs typeface="Calibri"/>
              </a:rPr>
              <a:t>   </a:t>
            </a:r>
          </a:p>
          <a:p>
            <a:pPr marL="228600" lvl="2" indent="-228600">
              <a:buFont typeface="Calibri"/>
              <a:buAutoNum type="arabicPeriod" startAt="5"/>
            </a:pPr>
            <a:r>
              <a:rPr lang="en-US" sz="1200" u="sng">
                <a:solidFill>
                  <a:srgbClr val="467886"/>
                </a:solidFill>
                <a:latin typeface="Calibri"/>
                <a:ea typeface="Calibri"/>
                <a:cs typeface="Calibri"/>
                <a:hlinkClick r:id="rId7"/>
              </a:rPr>
              <a:t>http://data.webarchive.org.uk/opendata/ukwa.ds.2/#issues</a:t>
            </a:r>
            <a:r>
              <a:rPr lang="en-US" sz="1200">
                <a:latin typeface="Calibri"/>
                <a:ea typeface="Calibri"/>
                <a:cs typeface="Calibri"/>
              </a:rPr>
              <a:t>  </a:t>
            </a:r>
          </a:p>
          <a:p>
            <a:pPr marL="228600" lvl="2" indent="-228600">
              <a:buFont typeface="Calibri"/>
              <a:buAutoNum type="arabicPeriod" startAt="6"/>
            </a:pPr>
            <a:r>
              <a:rPr lang="en-US" sz="1200" u="sng">
                <a:solidFill>
                  <a:srgbClr val="467886"/>
                </a:solidFill>
                <a:latin typeface="Calibri"/>
                <a:ea typeface="Calibri"/>
                <a:cs typeface="Calibri"/>
                <a:hlinkClick r:id="rId8"/>
              </a:rPr>
              <a:t>https://netpreserve.org/projects/collaborative-collections/</a:t>
            </a:r>
            <a:r>
              <a:rPr lang="en-US" sz="1200">
                <a:solidFill>
                  <a:srgbClr val="1155CC"/>
                </a:solidFill>
                <a:latin typeface="Calibri"/>
                <a:ea typeface="Calibri"/>
                <a:cs typeface="Calibri"/>
              </a:rPr>
              <a:t> </a:t>
            </a:r>
          </a:p>
          <a:p>
            <a:pPr marL="228600" lvl="2" indent="-228600">
              <a:buFont typeface="Calibri"/>
              <a:buAutoNum type="arabicPeriod" startAt="7"/>
            </a:pPr>
            <a:r>
              <a:rPr lang="en-US" sz="1200" u="sng">
                <a:solidFill>
                  <a:srgbClr val="467886"/>
                </a:solidFill>
                <a:latin typeface="Calibri"/>
                <a:ea typeface="Calibri"/>
                <a:cs typeface="Calibri"/>
                <a:hlinkClick r:id="rId9"/>
              </a:rPr>
              <a:t>https://arquivo.pt/</a:t>
            </a:r>
            <a:r>
              <a:rPr lang="en-US" sz="1200">
                <a:latin typeface="Calibri"/>
                <a:ea typeface="Calibri"/>
                <a:cs typeface="Calibri"/>
              </a:rPr>
              <a:t>  </a:t>
            </a:r>
          </a:p>
          <a:p>
            <a:pPr marL="228600" lvl="2" indent="-228600">
              <a:buFont typeface="Calibri"/>
              <a:buAutoNum type="arabicPeriod" startAt="8"/>
            </a:pPr>
            <a:r>
              <a:rPr lang="en-US" sz="1200" u="sng">
                <a:solidFill>
                  <a:srgbClr val="467886"/>
                </a:solidFill>
                <a:latin typeface="Calibri"/>
                <a:ea typeface="Calibri"/>
                <a:cs typeface="Calibri"/>
                <a:hlinkClick r:id="rId10"/>
              </a:rPr>
              <a:t>https://www.loc.gov/web-archives/collections/</a:t>
            </a:r>
            <a:r>
              <a:rPr lang="en-US" sz="1200">
                <a:latin typeface="Calibri"/>
                <a:ea typeface="Calibri"/>
                <a:cs typeface="Calibri"/>
              </a:rPr>
              <a:t> </a:t>
            </a:r>
          </a:p>
          <a:p>
            <a:pPr marL="228600" lvl="2" indent="-228600">
              <a:buFont typeface="Calibri"/>
              <a:buAutoNum type="arabicPeriod" startAt="9"/>
            </a:pPr>
            <a:r>
              <a:rPr lang="en-US" sz="1200" u="sng">
                <a:solidFill>
                  <a:srgbClr val="467886"/>
                </a:solidFill>
                <a:latin typeface="Calibri"/>
                <a:ea typeface="Calibri"/>
                <a:cs typeface="Calibri"/>
                <a:hlinkClick r:id="rId11"/>
              </a:rPr>
              <a:t>https://vefsafn.is/en/</a:t>
            </a:r>
            <a:r>
              <a:rPr lang="en-US" sz="1200">
                <a:latin typeface="Calibri"/>
                <a:ea typeface="Calibri"/>
                <a:cs typeface="Calibri"/>
              </a:rPr>
              <a:t>  </a:t>
            </a:r>
          </a:p>
          <a:p>
            <a:pPr marL="228600" lvl="2" indent="-228600">
              <a:buFont typeface="Calibri"/>
              <a:buAutoNum type="arabicPeriod" startAt="10"/>
            </a:pPr>
            <a:r>
              <a:rPr lang="en-US" sz="1200">
                <a:latin typeface="Calibri"/>
                <a:ea typeface="Calibri"/>
                <a:cs typeface="Calibri"/>
              </a:rPr>
              <a:t>.. </a:t>
            </a:r>
          </a:p>
        </p:txBody>
      </p:sp>
      <p:sp>
        <p:nvSpPr>
          <p:cNvPr id="8" name="Text Placeholder 3">
            <a:extLst>
              <a:ext uri="{FF2B5EF4-FFF2-40B4-BE49-F238E27FC236}">
                <a16:creationId xmlns:a16="http://schemas.microsoft.com/office/drawing/2014/main" id="{724A4604-C8D1-6B20-0D1F-501F1AD2F4E9}"/>
              </a:ext>
            </a:extLst>
          </p:cNvPr>
          <p:cNvSpPr txBox="1">
            <a:spLocks/>
          </p:cNvSpPr>
          <p:nvPr/>
        </p:nvSpPr>
        <p:spPr>
          <a:xfrm>
            <a:off x="311700" y="1152475"/>
            <a:ext cx="5457155" cy="3416400"/>
          </a:xfrm>
          <a:prstGeom prst="rect">
            <a:avLst/>
          </a:prstGeom>
        </p:spPr>
        <p:txBody>
          <a:bodyPr lIns="91440" tIns="45720" rIns="91440" bIns="45720" anchor="t">
            <a:normAutofit fontScale="77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nSpc>
                <a:spcPct val="160000"/>
              </a:lnSpc>
            </a:pPr>
            <a:r>
              <a:rPr lang="nl-BE">
                <a:solidFill>
                  <a:srgbClr val="222222"/>
                </a:solidFill>
                <a:latin typeface="Trebuchet MS"/>
              </a:rPr>
              <a:t>Access </a:t>
            </a:r>
            <a:r>
              <a:rPr lang="nl-BE" err="1">
                <a:solidFill>
                  <a:srgbClr val="222222"/>
                </a:solidFill>
                <a:latin typeface="Trebuchet MS"/>
              </a:rPr>
              <a:t>conditions</a:t>
            </a:r>
            <a:r>
              <a:rPr lang="nl-BE">
                <a:solidFill>
                  <a:srgbClr val="222222"/>
                </a:solidFill>
                <a:latin typeface="Trebuchet MS"/>
              </a:rPr>
              <a:t> </a:t>
            </a:r>
            <a:r>
              <a:rPr lang="nl-BE" b="1" err="1">
                <a:solidFill>
                  <a:srgbClr val="222222"/>
                </a:solidFill>
                <a:latin typeface="Trebuchet MS"/>
              </a:rPr>
              <a:t>differ</a:t>
            </a:r>
            <a:r>
              <a:rPr lang="nl-BE" b="1">
                <a:solidFill>
                  <a:srgbClr val="222222"/>
                </a:solidFill>
                <a:latin typeface="Trebuchet MS"/>
              </a:rPr>
              <a:t> </a:t>
            </a:r>
            <a:r>
              <a:rPr lang="nl-BE" b="1" err="1">
                <a:solidFill>
                  <a:srgbClr val="222222"/>
                </a:solidFill>
                <a:latin typeface="Trebuchet MS"/>
              </a:rPr>
              <a:t>widely</a:t>
            </a:r>
            <a:r>
              <a:rPr lang="nl-BE">
                <a:solidFill>
                  <a:srgbClr val="222222"/>
                </a:solidFill>
                <a:latin typeface="Trebuchet MS"/>
              </a:rPr>
              <a:t> </a:t>
            </a:r>
            <a:r>
              <a:rPr lang="nl-BE" err="1">
                <a:solidFill>
                  <a:srgbClr val="222222"/>
                </a:solidFill>
                <a:latin typeface="Trebuchet MS"/>
              </a:rPr>
              <a:t>between</a:t>
            </a:r>
            <a:r>
              <a:rPr lang="nl-BE">
                <a:solidFill>
                  <a:srgbClr val="222222"/>
                </a:solidFill>
                <a:latin typeface="Trebuchet MS"/>
              </a:rPr>
              <a:t> web </a:t>
            </a:r>
            <a:r>
              <a:rPr lang="nl-BE" err="1">
                <a:solidFill>
                  <a:srgbClr val="222222"/>
                </a:solidFill>
                <a:latin typeface="Trebuchet MS"/>
              </a:rPr>
              <a:t>archives</a:t>
            </a:r>
            <a:r>
              <a:rPr lang="nl-BE">
                <a:solidFill>
                  <a:srgbClr val="222222"/>
                </a:solidFill>
                <a:latin typeface="Trebuchet MS"/>
              </a:rPr>
              <a:t> </a:t>
            </a:r>
            <a:endParaRPr lang="en-US">
              <a:latin typeface="Trebuchet MS"/>
            </a:endParaRPr>
          </a:p>
          <a:p>
            <a:pPr marL="400050" indent="-285750">
              <a:lnSpc>
                <a:spcPct val="160000"/>
              </a:lnSpc>
              <a:buFont typeface="Calibri"/>
              <a:buChar char="-"/>
            </a:pPr>
            <a:r>
              <a:rPr lang="nl-BE" err="1">
                <a:solidFill>
                  <a:srgbClr val="222222"/>
                </a:solidFill>
                <a:latin typeface="Trebuchet MS"/>
              </a:rPr>
              <a:t>Some</a:t>
            </a:r>
            <a:r>
              <a:rPr lang="nl-BE">
                <a:solidFill>
                  <a:srgbClr val="222222"/>
                </a:solidFill>
                <a:latin typeface="Trebuchet MS"/>
              </a:rPr>
              <a:t> of </a:t>
            </a:r>
            <a:r>
              <a:rPr lang="nl-BE" err="1">
                <a:solidFill>
                  <a:srgbClr val="222222"/>
                </a:solidFill>
                <a:latin typeface="Trebuchet MS"/>
              </a:rPr>
              <a:t>the</a:t>
            </a:r>
            <a:r>
              <a:rPr lang="nl-BE">
                <a:solidFill>
                  <a:srgbClr val="222222"/>
                </a:solidFill>
                <a:latin typeface="Trebuchet MS"/>
              </a:rPr>
              <a:t> web </a:t>
            </a:r>
            <a:r>
              <a:rPr lang="nl-BE" err="1">
                <a:solidFill>
                  <a:srgbClr val="222222"/>
                </a:solidFill>
                <a:latin typeface="Trebuchet MS"/>
              </a:rPr>
              <a:t>archives</a:t>
            </a:r>
            <a:r>
              <a:rPr lang="nl-BE">
                <a:solidFill>
                  <a:srgbClr val="222222"/>
                </a:solidFill>
                <a:latin typeface="Trebuchet MS"/>
              </a:rPr>
              <a:t> are </a:t>
            </a:r>
            <a:r>
              <a:rPr lang="nl-BE" b="1" err="1">
                <a:solidFill>
                  <a:srgbClr val="222222"/>
                </a:solidFill>
                <a:latin typeface="Trebuchet MS"/>
              </a:rPr>
              <a:t>freely</a:t>
            </a:r>
            <a:r>
              <a:rPr lang="nl-BE" b="1">
                <a:solidFill>
                  <a:srgbClr val="222222"/>
                </a:solidFill>
                <a:latin typeface="Trebuchet MS"/>
              </a:rPr>
              <a:t> </a:t>
            </a:r>
            <a:r>
              <a:rPr lang="nl-BE" b="1" err="1">
                <a:solidFill>
                  <a:srgbClr val="222222"/>
                </a:solidFill>
                <a:latin typeface="Trebuchet MS"/>
              </a:rPr>
              <a:t>accessible</a:t>
            </a:r>
            <a:r>
              <a:rPr lang="nl-BE" b="1">
                <a:solidFill>
                  <a:srgbClr val="222222"/>
                </a:solidFill>
                <a:latin typeface="Trebuchet MS"/>
              </a:rPr>
              <a:t> online</a:t>
            </a:r>
            <a:r>
              <a:rPr lang="nl-BE">
                <a:solidFill>
                  <a:srgbClr val="222222"/>
                </a:solidFill>
                <a:latin typeface="Trebuchet MS"/>
              </a:rPr>
              <a:t> (</a:t>
            </a:r>
            <a:r>
              <a:rPr lang="nl-BE" err="1">
                <a:solidFill>
                  <a:srgbClr val="222222"/>
                </a:solidFill>
                <a:latin typeface="Trebuchet MS"/>
              </a:rPr>
              <a:t>see</a:t>
            </a:r>
            <a:r>
              <a:rPr lang="nl-BE">
                <a:solidFill>
                  <a:srgbClr val="222222"/>
                </a:solidFill>
                <a:latin typeface="Trebuchet MS"/>
              </a:rPr>
              <a:t> </a:t>
            </a:r>
            <a:r>
              <a:rPr lang="nl-BE" err="1">
                <a:solidFill>
                  <a:srgbClr val="222222"/>
                </a:solidFill>
                <a:latin typeface="Trebuchet MS"/>
              </a:rPr>
              <a:t>examples</a:t>
            </a:r>
            <a:r>
              <a:rPr lang="nl-BE">
                <a:solidFill>
                  <a:srgbClr val="222222"/>
                </a:solidFill>
                <a:latin typeface="Trebuchet MS"/>
              </a:rPr>
              <a:t> list) </a:t>
            </a:r>
          </a:p>
          <a:p>
            <a:pPr marL="400050" indent="-285750">
              <a:lnSpc>
                <a:spcPct val="160000"/>
              </a:lnSpc>
              <a:buFont typeface="Calibri"/>
              <a:buChar char="-"/>
            </a:pPr>
            <a:r>
              <a:rPr lang="nl-BE">
                <a:solidFill>
                  <a:srgbClr val="222222"/>
                </a:solidFill>
                <a:latin typeface="Trebuchet MS"/>
              </a:rPr>
              <a:t>For web </a:t>
            </a:r>
            <a:r>
              <a:rPr lang="nl-BE" err="1">
                <a:solidFill>
                  <a:srgbClr val="222222"/>
                </a:solidFill>
                <a:latin typeface="Trebuchet MS"/>
              </a:rPr>
              <a:t>and</a:t>
            </a:r>
            <a:r>
              <a:rPr lang="nl-BE">
                <a:solidFill>
                  <a:srgbClr val="222222"/>
                </a:solidFill>
                <a:latin typeface="Trebuchet MS"/>
              </a:rPr>
              <a:t> </a:t>
            </a:r>
            <a:r>
              <a:rPr lang="nl-BE" err="1">
                <a:solidFill>
                  <a:srgbClr val="222222"/>
                </a:solidFill>
                <a:latin typeface="Trebuchet MS"/>
              </a:rPr>
              <a:t>social</a:t>
            </a:r>
            <a:r>
              <a:rPr lang="nl-BE">
                <a:solidFill>
                  <a:srgbClr val="222222"/>
                </a:solidFill>
                <a:latin typeface="Trebuchet MS"/>
              </a:rPr>
              <a:t> media </a:t>
            </a:r>
            <a:r>
              <a:rPr lang="nl-BE" err="1">
                <a:solidFill>
                  <a:srgbClr val="222222"/>
                </a:solidFill>
                <a:latin typeface="Trebuchet MS"/>
              </a:rPr>
              <a:t>archived</a:t>
            </a:r>
            <a:r>
              <a:rPr lang="nl-BE">
                <a:solidFill>
                  <a:srgbClr val="222222"/>
                </a:solidFill>
                <a:latin typeface="Trebuchet MS"/>
              </a:rPr>
              <a:t> </a:t>
            </a:r>
            <a:r>
              <a:rPr lang="nl-BE" err="1">
                <a:solidFill>
                  <a:srgbClr val="222222"/>
                </a:solidFill>
                <a:latin typeface="Trebuchet MS"/>
              </a:rPr>
              <a:t>hosted</a:t>
            </a:r>
            <a:r>
              <a:rPr lang="nl-BE">
                <a:solidFill>
                  <a:srgbClr val="222222"/>
                </a:solidFill>
                <a:latin typeface="Trebuchet MS"/>
              </a:rPr>
              <a:t> </a:t>
            </a:r>
            <a:r>
              <a:rPr lang="nl-BE" err="1">
                <a:solidFill>
                  <a:srgbClr val="222222"/>
                </a:solidFill>
                <a:latin typeface="Trebuchet MS"/>
              </a:rPr>
              <a:t>by</a:t>
            </a:r>
            <a:r>
              <a:rPr lang="nl-BE">
                <a:solidFill>
                  <a:srgbClr val="222222"/>
                </a:solidFill>
                <a:latin typeface="Trebuchet MS"/>
              </a:rPr>
              <a:t> </a:t>
            </a:r>
            <a:r>
              <a:rPr lang="nl-BE" err="1">
                <a:solidFill>
                  <a:srgbClr val="222222"/>
                </a:solidFill>
                <a:latin typeface="Trebuchet MS"/>
              </a:rPr>
              <a:t>national</a:t>
            </a:r>
            <a:r>
              <a:rPr lang="nl-BE">
                <a:solidFill>
                  <a:srgbClr val="222222"/>
                </a:solidFill>
                <a:latin typeface="Trebuchet MS"/>
              </a:rPr>
              <a:t> </a:t>
            </a:r>
            <a:r>
              <a:rPr lang="nl-BE" err="1">
                <a:solidFill>
                  <a:srgbClr val="222222"/>
                </a:solidFill>
                <a:latin typeface="Trebuchet MS"/>
              </a:rPr>
              <a:t>libraries</a:t>
            </a:r>
            <a:r>
              <a:rPr lang="nl-BE">
                <a:solidFill>
                  <a:srgbClr val="222222"/>
                </a:solidFill>
                <a:latin typeface="Trebuchet MS"/>
              </a:rPr>
              <a:t>, </a:t>
            </a:r>
            <a:r>
              <a:rPr lang="nl-BE" err="1">
                <a:solidFill>
                  <a:srgbClr val="222222"/>
                </a:solidFill>
                <a:latin typeface="Trebuchet MS"/>
              </a:rPr>
              <a:t>this</a:t>
            </a:r>
            <a:r>
              <a:rPr lang="nl-BE">
                <a:solidFill>
                  <a:srgbClr val="222222"/>
                </a:solidFill>
                <a:latin typeface="Trebuchet MS"/>
              </a:rPr>
              <a:t> mission is </a:t>
            </a:r>
            <a:r>
              <a:rPr lang="nl-BE" err="1">
                <a:solidFill>
                  <a:srgbClr val="222222"/>
                </a:solidFill>
                <a:latin typeface="Trebuchet MS"/>
              </a:rPr>
              <a:t>complementary</a:t>
            </a:r>
            <a:r>
              <a:rPr lang="nl-BE">
                <a:solidFill>
                  <a:srgbClr val="222222"/>
                </a:solidFill>
                <a:latin typeface="Trebuchet MS"/>
              </a:rPr>
              <a:t> </a:t>
            </a:r>
            <a:r>
              <a:rPr lang="nl-BE" err="1">
                <a:solidFill>
                  <a:srgbClr val="222222"/>
                </a:solidFill>
                <a:latin typeface="Trebuchet MS"/>
              </a:rPr>
              <a:t>to</a:t>
            </a:r>
            <a:r>
              <a:rPr lang="nl-BE">
                <a:solidFill>
                  <a:srgbClr val="222222"/>
                </a:solidFill>
                <a:latin typeface="Trebuchet MS"/>
              </a:rPr>
              <a:t> </a:t>
            </a:r>
            <a:r>
              <a:rPr lang="nl-BE" err="1">
                <a:solidFill>
                  <a:srgbClr val="222222"/>
                </a:solidFill>
                <a:latin typeface="Trebuchet MS"/>
              </a:rPr>
              <a:t>their</a:t>
            </a:r>
            <a:r>
              <a:rPr lang="nl-BE">
                <a:solidFill>
                  <a:srgbClr val="222222"/>
                </a:solidFill>
                <a:latin typeface="Trebuchet MS"/>
              </a:rPr>
              <a:t> </a:t>
            </a:r>
            <a:r>
              <a:rPr lang="nl-BE" err="1">
                <a:solidFill>
                  <a:srgbClr val="222222"/>
                </a:solidFill>
                <a:latin typeface="Trebuchet MS"/>
              </a:rPr>
              <a:t>national</a:t>
            </a:r>
            <a:r>
              <a:rPr lang="nl-BE">
                <a:solidFill>
                  <a:srgbClr val="222222"/>
                </a:solidFill>
                <a:latin typeface="Trebuchet MS"/>
              </a:rPr>
              <a:t> </a:t>
            </a:r>
            <a:r>
              <a:rPr lang="nl-BE" err="1">
                <a:solidFill>
                  <a:srgbClr val="222222"/>
                </a:solidFill>
                <a:latin typeface="Trebuchet MS"/>
              </a:rPr>
              <a:t>heritage</a:t>
            </a:r>
            <a:r>
              <a:rPr lang="nl-BE">
                <a:solidFill>
                  <a:srgbClr val="222222"/>
                </a:solidFill>
                <a:latin typeface="Trebuchet MS"/>
              </a:rPr>
              <a:t> </a:t>
            </a:r>
            <a:r>
              <a:rPr lang="nl-BE" err="1">
                <a:solidFill>
                  <a:srgbClr val="222222"/>
                </a:solidFill>
                <a:latin typeface="Trebuchet MS"/>
              </a:rPr>
              <a:t>preservation</a:t>
            </a:r>
            <a:r>
              <a:rPr lang="nl-BE">
                <a:solidFill>
                  <a:srgbClr val="222222"/>
                </a:solidFill>
                <a:latin typeface="Trebuchet MS"/>
              </a:rPr>
              <a:t> </a:t>
            </a:r>
            <a:r>
              <a:rPr lang="nl-BE" err="1">
                <a:solidFill>
                  <a:srgbClr val="222222"/>
                </a:solidFill>
                <a:latin typeface="Trebuchet MS"/>
              </a:rPr>
              <a:t>mandate</a:t>
            </a:r>
            <a:r>
              <a:rPr lang="nl-BE">
                <a:solidFill>
                  <a:srgbClr val="222222"/>
                </a:solidFill>
                <a:latin typeface="Trebuchet MS"/>
              </a:rPr>
              <a:t> </a:t>
            </a:r>
            <a:endParaRPr lang="en-US">
              <a:latin typeface="Trebuchet MS"/>
            </a:endParaRPr>
          </a:p>
          <a:p>
            <a:pPr marL="400050" indent="-285750">
              <a:lnSpc>
                <a:spcPct val="160000"/>
              </a:lnSpc>
              <a:buFont typeface="Calibri"/>
              <a:buChar char="-"/>
            </a:pPr>
            <a:r>
              <a:rPr lang="nl-BE" err="1">
                <a:solidFill>
                  <a:srgbClr val="222222"/>
                </a:solidFill>
                <a:latin typeface="Trebuchet MS"/>
              </a:rPr>
              <a:t>However</a:t>
            </a:r>
            <a:r>
              <a:rPr lang="nl-BE">
                <a:solidFill>
                  <a:srgbClr val="222222"/>
                </a:solidFill>
                <a:latin typeface="Trebuchet MS"/>
              </a:rPr>
              <a:t>, </a:t>
            </a:r>
            <a:r>
              <a:rPr lang="nl-BE" err="1">
                <a:solidFill>
                  <a:srgbClr val="222222"/>
                </a:solidFill>
                <a:latin typeface="Trebuchet MS"/>
              </a:rPr>
              <a:t>granting</a:t>
            </a:r>
            <a:r>
              <a:rPr lang="nl-BE">
                <a:solidFill>
                  <a:srgbClr val="222222"/>
                </a:solidFill>
                <a:latin typeface="Trebuchet MS"/>
              </a:rPr>
              <a:t> </a:t>
            </a:r>
            <a:r>
              <a:rPr lang="nl-BE" err="1">
                <a:solidFill>
                  <a:srgbClr val="222222"/>
                </a:solidFill>
                <a:latin typeface="Trebuchet MS"/>
              </a:rPr>
              <a:t>such</a:t>
            </a:r>
            <a:r>
              <a:rPr lang="nl-BE">
                <a:solidFill>
                  <a:srgbClr val="222222"/>
                </a:solidFill>
                <a:latin typeface="Trebuchet MS"/>
              </a:rPr>
              <a:t> access </a:t>
            </a:r>
            <a:r>
              <a:rPr lang="nl-BE" err="1">
                <a:solidFill>
                  <a:srgbClr val="222222"/>
                </a:solidFill>
                <a:latin typeface="Trebuchet MS"/>
              </a:rPr>
              <a:t>to</a:t>
            </a:r>
            <a:r>
              <a:rPr lang="nl-BE">
                <a:solidFill>
                  <a:srgbClr val="222222"/>
                </a:solidFill>
                <a:latin typeface="Trebuchet MS"/>
              </a:rPr>
              <a:t> </a:t>
            </a:r>
            <a:r>
              <a:rPr lang="nl-BE" err="1">
                <a:solidFill>
                  <a:srgbClr val="222222"/>
                </a:solidFill>
                <a:latin typeface="Trebuchet MS"/>
              </a:rPr>
              <a:t>the</a:t>
            </a:r>
            <a:r>
              <a:rPr lang="nl-BE">
                <a:solidFill>
                  <a:srgbClr val="222222"/>
                </a:solidFill>
                <a:latin typeface="Trebuchet MS"/>
              </a:rPr>
              <a:t> public must </a:t>
            </a:r>
            <a:r>
              <a:rPr lang="nl-BE" err="1">
                <a:solidFill>
                  <a:srgbClr val="222222"/>
                </a:solidFill>
                <a:latin typeface="Trebuchet MS"/>
              </a:rPr>
              <a:t>comply</a:t>
            </a:r>
            <a:r>
              <a:rPr lang="nl-BE">
                <a:solidFill>
                  <a:srgbClr val="222222"/>
                </a:solidFill>
                <a:latin typeface="Trebuchet MS"/>
              </a:rPr>
              <a:t> </a:t>
            </a:r>
            <a:r>
              <a:rPr lang="nl-BE" err="1">
                <a:solidFill>
                  <a:srgbClr val="222222"/>
                </a:solidFill>
                <a:latin typeface="Trebuchet MS"/>
              </a:rPr>
              <a:t>with</a:t>
            </a:r>
            <a:r>
              <a:rPr lang="nl-BE">
                <a:solidFill>
                  <a:srgbClr val="222222"/>
                </a:solidFill>
                <a:latin typeface="Trebuchet MS"/>
              </a:rPr>
              <a:t> </a:t>
            </a:r>
            <a:r>
              <a:rPr lang="nl-BE" err="1">
                <a:solidFill>
                  <a:srgbClr val="222222"/>
                </a:solidFill>
                <a:latin typeface="Trebuchet MS"/>
              </a:rPr>
              <a:t>the</a:t>
            </a:r>
            <a:r>
              <a:rPr lang="nl-BE">
                <a:solidFill>
                  <a:srgbClr val="222222"/>
                </a:solidFill>
                <a:latin typeface="Trebuchet MS"/>
              </a:rPr>
              <a:t> </a:t>
            </a:r>
            <a:r>
              <a:rPr lang="nl-BE" err="1">
                <a:solidFill>
                  <a:srgbClr val="222222"/>
                </a:solidFill>
                <a:latin typeface="Trebuchet MS"/>
              </a:rPr>
              <a:t>legal</a:t>
            </a:r>
            <a:r>
              <a:rPr lang="nl-BE">
                <a:solidFill>
                  <a:srgbClr val="222222"/>
                </a:solidFill>
                <a:latin typeface="Trebuchet MS"/>
              </a:rPr>
              <a:t> </a:t>
            </a:r>
            <a:r>
              <a:rPr lang="nl-BE" err="1">
                <a:solidFill>
                  <a:srgbClr val="222222"/>
                </a:solidFill>
                <a:latin typeface="Trebuchet MS"/>
              </a:rPr>
              <a:t>provisions</a:t>
            </a:r>
            <a:r>
              <a:rPr lang="nl-BE">
                <a:solidFill>
                  <a:srgbClr val="222222"/>
                </a:solidFill>
                <a:latin typeface="Trebuchet MS"/>
              </a:rPr>
              <a:t> </a:t>
            </a:r>
            <a:r>
              <a:rPr lang="nl-BE" err="1">
                <a:solidFill>
                  <a:srgbClr val="222222"/>
                </a:solidFill>
                <a:latin typeface="Trebuchet MS"/>
              </a:rPr>
              <a:t>related</a:t>
            </a:r>
            <a:r>
              <a:rPr lang="nl-BE">
                <a:solidFill>
                  <a:srgbClr val="222222"/>
                </a:solidFill>
                <a:latin typeface="Trebuchet MS"/>
              </a:rPr>
              <a:t> </a:t>
            </a:r>
            <a:r>
              <a:rPr lang="nl-BE" err="1">
                <a:solidFill>
                  <a:srgbClr val="222222"/>
                </a:solidFill>
                <a:latin typeface="Trebuchet MS"/>
              </a:rPr>
              <a:t>to</a:t>
            </a:r>
            <a:r>
              <a:rPr lang="nl-BE">
                <a:solidFill>
                  <a:srgbClr val="222222"/>
                </a:solidFill>
                <a:latin typeface="Trebuchet MS"/>
              </a:rPr>
              <a:t> copyright</a:t>
            </a:r>
          </a:p>
          <a:p>
            <a:pPr marL="114300">
              <a:lnSpc>
                <a:spcPct val="160000"/>
              </a:lnSpc>
            </a:pPr>
            <a:endParaRPr lang="nl-BE">
              <a:solidFill>
                <a:srgbClr val="222222"/>
              </a:solidFill>
              <a:latin typeface="Trebuchet MS"/>
            </a:endParaRPr>
          </a:p>
          <a:p>
            <a:pPr marL="114300">
              <a:lnSpc>
                <a:spcPct val="160000"/>
              </a:lnSpc>
            </a:pPr>
            <a:r>
              <a:rPr lang="nl-BE" err="1">
                <a:solidFill>
                  <a:srgbClr val="222222"/>
                </a:solidFill>
                <a:latin typeface="Trebuchet MS"/>
              </a:rPr>
              <a:t>Some</a:t>
            </a:r>
            <a:r>
              <a:rPr lang="nl-BE">
                <a:solidFill>
                  <a:srgbClr val="222222"/>
                </a:solidFill>
                <a:latin typeface="Trebuchet MS"/>
              </a:rPr>
              <a:t> options </a:t>
            </a:r>
            <a:r>
              <a:rPr lang="nl-BE" err="1">
                <a:solidFill>
                  <a:srgbClr val="222222"/>
                </a:solidFill>
                <a:latin typeface="Trebuchet MS"/>
              </a:rPr>
              <a:t>for</a:t>
            </a:r>
            <a:r>
              <a:rPr lang="nl-BE">
                <a:solidFill>
                  <a:srgbClr val="222222"/>
                </a:solidFill>
                <a:latin typeface="Trebuchet MS"/>
              </a:rPr>
              <a:t> </a:t>
            </a:r>
            <a:r>
              <a:rPr lang="nl-BE" err="1">
                <a:solidFill>
                  <a:srgbClr val="222222"/>
                </a:solidFill>
                <a:latin typeface="Trebuchet MS"/>
              </a:rPr>
              <a:t>accessing</a:t>
            </a:r>
            <a:r>
              <a:rPr lang="nl-BE">
                <a:solidFill>
                  <a:srgbClr val="222222"/>
                </a:solidFill>
                <a:latin typeface="Trebuchet MS"/>
              </a:rPr>
              <a:t> web </a:t>
            </a:r>
            <a:r>
              <a:rPr lang="nl-BE" err="1">
                <a:solidFill>
                  <a:srgbClr val="222222"/>
                </a:solidFill>
                <a:latin typeface="Trebuchet MS"/>
              </a:rPr>
              <a:t>and</a:t>
            </a:r>
            <a:r>
              <a:rPr lang="nl-BE">
                <a:solidFill>
                  <a:srgbClr val="222222"/>
                </a:solidFill>
                <a:latin typeface="Trebuchet MS"/>
              </a:rPr>
              <a:t> </a:t>
            </a:r>
            <a:r>
              <a:rPr lang="nl-BE" err="1">
                <a:solidFill>
                  <a:srgbClr val="222222"/>
                </a:solidFill>
                <a:latin typeface="Trebuchet MS"/>
              </a:rPr>
              <a:t>social</a:t>
            </a:r>
            <a:r>
              <a:rPr lang="nl-BE">
                <a:solidFill>
                  <a:srgbClr val="222222"/>
                </a:solidFill>
                <a:latin typeface="Trebuchet MS"/>
              </a:rPr>
              <a:t> media </a:t>
            </a:r>
            <a:r>
              <a:rPr lang="nl-BE" err="1">
                <a:solidFill>
                  <a:srgbClr val="222222"/>
                </a:solidFill>
                <a:latin typeface="Trebuchet MS"/>
              </a:rPr>
              <a:t>archived</a:t>
            </a:r>
            <a:r>
              <a:rPr lang="nl-BE">
                <a:solidFill>
                  <a:srgbClr val="222222"/>
                </a:solidFill>
                <a:latin typeface="Trebuchet MS"/>
              </a:rPr>
              <a:t> content:</a:t>
            </a:r>
          </a:p>
          <a:p>
            <a:pPr marL="400050" lvl="3" indent="-285750">
              <a:lnSpc>
                <a:spcPct val="160000"/>
              </a:lnSpc>
              <a:buFont typeface="Calibri"/>
              <a:buChar char="-"/>
            </a:pPr>
            <a:r>
              <a:rPr lang="nl-BE" err="1">
                <a:solidFill>
                  <a:srgbClr val="222222"/>
                </a:solidFill>
                <a:latin typeface="Trebuchet MS"/>
              </a:rPr>
              <a:t>Only</a:t>
            </a:r>
            <a:r>
              <a:rPr lang="nl-BE">
                <a:solidFill>
                  <a:srgbClr val="222222"/>
                </a:solidFill>
                <a:latin typeface="Trebuchet MS"/>
              </a:rPr>
              <a:t> </a:t>
            </a:r>
            <a:r>
              <a:rPr lang="nl-BE" b="1" err="1">
                <a:solidFill>
                  <a:srgbClr val="222222"/>
                </a:solidFill>
                <a:latin typeface="Trebuchet MS"/>
              </a:rPr>
              <a:t>physical</a:t>
            </a:r>
            <a:r>
              <a:rPr lang="nl-BE" b="1">
                <a:solidFill>
                  <a:srgbClr val="222222"/>
                </a:solidFill>
                <a:latin typeface="Trebuchet MS"/>
              </a:rPr>
              <a:t> access on </a:t>
            </a:r>
            <a:r>
              <a:rPr lang="nl-BE" b="1" err="1">
                <a:solidFill>
                  <a:srgbClr val="222222"/>
                </a:solidFill>
                <a:latin typeface="Trebuchet MS"/>
              </a:rPr>
              <a:t>location</a:t>
            </a:r>
            <a:r>
              <a:rPr lang="nl-BE">
                <a:solidFill>
                  <a:srgbClr val="222222"/>
                </a:solidFill>
                <a:latin typeface="Trebuchet MS"/>
              </a:rPr>
              <a:t> (e.g. Public terminals in </a:t>
            </a:r>
            <a:r>
              <a:rPr lang="nl-BE" err="1">
                <a:solidFill>
                  <a:srgbClr val="222222"/>
                </a:solidFill>
                <a:latin typeface="Trebuchet MS"/>
              </a:rPr>
              <a:t>the</a:t>
            </a:r>
            <a:r>
              <a:rPr lang="nl-BE">
                <a:solidFill>
                  <a:srgbClr val="222222"/>
                </a:solidFill>
                <a:latin typeface="Trebuchet MS"/>
              </a:rPr>
              <a:t> reading room)</a:t>
            </a:r>
            <a:endParaRPr lang="nl-BE"/>
          </a:p>
          <a:p>
            <a:pPr marL="400050" lvl="3" indent="-285750">
              <a:lnSpc>
                <a:spcPct val="160000"/>
              </a:lnSpc>
              <a:buFont typeface="Calibri"/>
              <a:buChar char="-"/>
            </a:pPr>
            <a:r>
              <a:rPr lang="nl-BE" err="1">
                <a:solidFill>
                  <a:srgbClr val="222222"/>
                </a:solidFill>
                <a:latin typeface="Trebuchet MS"/>
              </a:rPr>
              <a:t>Imposed</a:t>
            </a:r>
            <a:r>
              <a:rPr lang="nl-BE">
                <a:solidFill>
                  <a:srgbClr val="222222"/>
                </a:solidFill>
                <a:latin typeface="Trebuchet MS"/>
              </a:rPr>
              <a:t> </a:t>
            </a:r>
            <a:r>
              <a:rPr lang="nl-BE" b="1" err="1">
                <a:solidFill>
                  <a:srgbClr val="222222"/>
                </a:solidFill>
                <a:latin typeface="Trebuchet MS"/>
              </a:rPr>
              <a:t>requirements</a:t>
            </a:r>
            <a:r>
              <a:rPr lang="nl-BE" b="1">
                <a:solidFill>
                  <a:srgbClr val="222222"/>
                </a:solidFill>
                <a:latin typeface="Trebuchet MS"/>
              </a:rPr>
              <a:t> </a:t>
            </a:r>
            <a:r>
              <a:rPr lang="nl-BE" b="1" err="1">
                <a:solidFill>
                  <a:srgbClr val="222222"/>
                </a:solidFill>
                <a:latin typeface="Trebuchet MS"/>
              </a:rPr>
              <a:t>to</a:t>
            </a:r>
            <a:r>
              <a:rPr lang="nl-BE" b="1">
                <a:solidFill>
                  <a:srgbClr val="222222"/>
                </a:solidFill>
                <a:latin typeface="Trebuchet MS"/>
              </a:rPr>
              <a:t> </a:t>
            </a:r>
            <a:r>
              <a:rPr lang="nl-BE" b="1" err="1">
                <a:solidFill>
                  <a:srgbClr val="222222"/>
                </a:solidFill>
                <a:latin typeface="Trebuchet MS"/>
              </a:rPr>
              <a:t>obtain</a:t>
            </a:r>
            <a:r>
              <a:rPr lang="nl-BE" b="1">
                <a:solidFill>
                  <a:srgbClr val="222222"/>
                </a:solidFill>
                <a:latin typeface="Trebuchet MS"/>
              </a:rPr>
              <a:t> access</a:t>
            </a:r>
            <a:r>
              <a:rPr lang="nl-BE">
                <a:solidFill>
                  <a:srgbClr val="222222"/>
                </a:solidFill>
                <a:latin typeface="Trebuchet MS"/>
              </a:rPr>
              <a:t> (e.g. </a:t>
            </a:r>
            <a:r>
              <a:rPr lang="nl-BE" err="1">
                <a:solidFill>
                  <a:srgbClr val="222222"/>
                </a:solidFill>
                <a:latin typeface="Trebuchet MS"/>
              </a:rPr>
              <a:t>Paid</a:t>
            </a:r>
            <a:r>
              <a:rPr lang="nl-BE">
                <a:solidFill>
                  <a:srgbClr val="222222"/>
                </a:solidFill>
                <a:latin typeface="Trebuchet MS"/>
              </a:rPr>
              <a:t> </a:t>
            </a:r>
            <a:r>
              <a:rPr lang="nl-BE" err="1">
                <a:solidFill>
                  <a:srgbClr val="222222"/>
                </a:solidFill>
                <a:latin typeface="Trebuchet MS"/>
              </a:rPr>
              <a:t>library</a:t>
            </a:r>
            <a:r>
              <a:rPr lang="nl-BE">
                <a:solidFill>
                  <a:srgbClr val="222222"/>
                </a:solidFill>
                <a:latin typeface="Trebuchet MS"/>
              </a:rPr>
              <a:t> cards, </a:t>
            </a:r>
            <a:r>
              <a:rPr lang="nl-BE" err="1">
                <a:solidFill>
                  <a:srgbClr val="222222"/>
                </a:solidFill>
                <a:latin typeface="Trebuchet MS"/>
              </a:rPr>
              <a:t>only</a:t>
            </a:r>
            <a:r>
              <a:rPr lang="nl-BE">
                <a:solidFill>
                  <a:srgbClr val="222222"/>
                </a:solidFill>
                <a:latin typeface="Trebuchet MS"/>
              </a:rPr>
              <a:t> access </a:t>
            </a:r>
            <a:r>
              <a:rPr lang="nl-BE" err="1">
                <a:solidFill>
                  <a:srgbClr val="222222"/>
                </a:solidFill>
                <a:latin typeface="Trebuchet MS"/>
              </a:rPr>
              <a:t>for</a:t>
            </a:r>
            <a:r>
              <a:rPr lang="nl-BE">
                <a:solidFill>
                  <a:srgbClr val="222222"/>
                </a:solidFill>
                <a:latin typeface="Trebuchet MS"/>
              </a:rPr>
              <a:t> research </a:t>
            </a:r>
            <a:r>
              <a:rPr lang="nl-BE" err="1">
                <a:solidFill>
                  <a:srgbClr val="222222"/>
                </a:solidFill>
                <a:latin typeface="Trebuchet MS"/>
              </a:rPr>
              <a:t>purposes</a:t>
            </a:r>
            <a:r>
              <a:rPr lang="nl-BE">
                <a:solidFill>
                  <a:srgbClr val="222222"/>
                </a:solidFill>
                <a:latin typeface="Trebuchet MS"/>
              </a:rPr>
              <a:t>, etc.)</a:t>
            </a:r>
            <a:endParaRPr lang="nl-BE"/>
          </a:p>
          <a:p>
            <a:pPr marL="400050" lvl="3" indent="-285750">
              <a:lnSpc>
                <a:spcPct val="160000"/>
              </a:lnSpc>
              <a:buFont typeface="Calibri"/>
              <a:buChar char="-"/>
            </a:pPr>
            <a:r>
              <a:rPr lang="nl-BE">
                <a:solidFill>
                  <a:srgbClr val="222222"/>
                </a:solidFill>
                <a:latin typeface="Trebuchet MS"/>
              </a:rPr>
              <a:t>...</a:t>
            </a:r>
            <a:endParaRPr lang="nl-BE"/>
          </a:p>
        </p:txBody>
      </p:sp>
    </p:spTree>
    <p:extLst>
      <p:ext uri="{BB962C8B-B14F-4D97-AF65-F5344CB8AC3E}">
        <p14:creationId xmlns:p14="http://schemas.microsoft.com/office/powerpoint/2010/main" val="28114045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computer&#10;&#10;Description automatically generated">
            <a:extLst>
              <a:ext uri="{FF2B5EF4-FFF2-40B4-BE49-F238E27FC236}">
                <a16:creationId xmlns:a16="http://schemas.microsoft.com/office/drawing/2014/main" id="{2B0B2FA7-95AB-9A30-9698-A273C2E84340}"/>
              </a:ext>
            </a:extLst>
          </p:cNvPr>
          <p:cNvPicPr>
            <a:picLocks noChangeAspect="1"/>
          </p:cNvPicPr>
          <p:nvPr/>
        </p:nvPicPr>
        <p:blipFill>
          <a:blip r:embed="rId2"/>
          <a:stretch>
            <a:fillRect/>
          </a:stretch>
        </p:blipFill>
        <p:spPr>
          <a:xfrm>
            <a:off x="6085702" y="902089"/>
            <a:ext cx="3140676" cy="2093350"/>
          </a:xfrm>
          <a:prstGeom prst="rect">
            <a:avLst/>
          </a:prstGeom>
        </p:spPr>
      </p:pic>
      <p:sp>
        <p:nvSpPr>
          <p:cNvPr id="2" name="Title 1">
            <a:extLst>
              <a:ext uri="{FF2B5EF4-FFF2-40B4-BE49-F238E27FC236}">
                <a16:creationId xmlns:a16="http://schemas.microsoft.com/office/drawing/2014/main" id="{E272034F-5DF3-E6E6-2745-12B2E08F7072}"/>
              </a:ext>
            </a:extLst>
          </p:cNvPr>
          <p:cNvSpPr>
            <a:spLocks noGrp="1"/>
          </p:cNvSpPr>
          <p:nvPr>
            <p:ph type="title"/>
          </p:nvPr>
        </p:nvSpPr>
        <p:spPr/>
        <p:txBody>
          <a:bodyPr>
            <a:normAutofit fontScale="90000"/>
          </a:bodyPr>
          <a:lstStyle/>
          <a:p>
            <a:r>
              <a:rPr lang="en-US" b="1">
                <a:latin typeface="League Spartan"/>
              </a:rPr>
              <a:t>How to give search input? (example Arquivo.pt)</a:t>
            </a:r>
          </a:p>
        </p:txBody>
      </p:sp>
      <p:pic>
        <p:nvPicPr>
          <p:cNvPr id="5" name="Picture 4" descr="A screenshot of a computer&#10;&#10;Description automatically generated">
            <a:extLst>
              <a:ext uri="{FF2B5EF4-FFF2-40B4-BE49-F238E27FC236}">
                <a16:creationId xmlns:a16="http://schemas.microsoft.com/office/drawing/2014/main" id="{39FD5D7E-C9CD-9670-76FE-F3107A057FD7}"/>
              </a:ext>
            </a:extLst>
          </p:cNvPr>
          <p:cNvPicPr>
            <a:picLocks noChangeAspect="1"/>
          </p:cNvPicPr>
          <p:nvPr/>
        </p:nvPicPr>
        <p:blipFill rotWithShape="1">
          <a:blip r:embed="rId3"/>
          <a:srcRect b="18673"/>
          <a:stretch/>
        </p:blipFill>
        <p:spPr>
          <a:xfrm>
            <a:off x="55955" y="969329"/>
            <a:ext cx="4277632" cy="4429512"/>
          </a:xfrm>
          <a:prstGeom prst="rect">
            <a:avLst/>
          </a:prstGeom>
        </p:spPr>
      </p:pic>
      <p:pic>
        <p:nvPicPr>
          <p:cNvPr id="6" name="Picture 5" descr="A screenshot of a computer&#10;&#10;Description automatically generated">
            <a:extLst>
              <a:ext uri="{FF2B5EF4-FFF2-40B4-BE49-F238E27FC236}">
                <a16:creationId xmlns:a16="http://schemas.microsoft.com/office/drawing/2014/main" id="{088276E9-C30E-1D34-186C-2959E02746C4}"/>
              </a:ext>
            </a:extLst>
          </p:cNvPr>
          <p:cNvPicPr>
            <a:picLocks noChangeAspect="1"/>
          </p:cNvPicPr>
          <p:nvPr/>
        </p:nvPicPr>
        <p:blipFill>
          <a:blip r:embed="rId4"/>
          <a:stretch>
            <a:fillRect/>
          </a:stretch>
        </p:blipFill>
        <p:spPr>
          <a:xfrm>
            <a:off x="2696766" y="2310901"/>
            <a:ext cx="4572000" cy="2874309"/>
          </a:xfrm>
          <a:prstGeom prst="rect">
            <a:avLst/>
          </a:prstGeom>
        </p:spPr>
      </p:pic>
      <p:pic>
        <p:nvPicPr>
          <p:cNvPr id="8" name="Picture 7" descr="A screenshot of a calendar&#10;&#10;Description automatically generated">
            <a:extLst>
              <a:ext uri="{FF2B5EF4-FFF2-40B4-BE49-F238E27FC236}">
                <a16:creationId xmlns:a16="http://schemas.microsoft.com/office/drawing/2014/main" id="{AB7271E1-A941-AC61-1334-9C8E2AD236D9}"/>
              </a:ext>
            </a:extLst>
          </p:cNvPr>
          <p:cNvPicPr>
            <a:picLocks noChangeAspect="1"/>
          </p:cNvPicPr>
          <p:nvPr/>
        </p:nvPicPr>
        <p:blipFill>
          <a:blip r:embed="rId5"/>
          <a:stretch>
            <a:fillRect/>
          </a:stretch>
        </p:blipFill>
        <p:spPr>
          <a:xfrm>
            <a:off x="5184605" y="3287348"/>
            <a:ext cx="2164534" cy="1855573"/>
          </a:xfrm>
          <a:prstGeom prst="rect">
            <a:avLst/>
          </a:prstGeom>
        </p:spPr>
      </p:pic>
      <p:sp>
        <p:nvSpPr>
          <p:cNvPr id="11" name="TextBox 10">
            <a:extLst>
              <a:ext uri="{FF2B5EF4-FFF2-40B4-BE49-F238E27FC236}">
                <a16:creationId xmlns:a16="http://schemas.microsoft.com/office/drawing/2014/main" id="{E26B938A-C72E-3F49-A9C8-CF1E94252B6E}"/>
              </a:ext>
            </a:extLst>
          </p:cNvPr>
          <p:cNvSpPr txBox="1"/>
          <p:nvPr/>
        </p:nvSpPr>
        <p:spPr>
          <a:xfrm>
            <a:off x="6402859" y="4896880"/>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000">
                <a:latin typeface="League Spartan"/>
                <a:hlinkClick r:id="rId6"/>
              </a:rPr>
              <a:t>https://arquivo.pt</a:t>
            </a:r>
            <a:r>
              <a:rPr lang="en-US" sz="1000">
                <a:latin typeface="League Spartan"/>
              </a:rPr>
              <a:t> </a:t>
            </a:r>
          </a:p>
        </p:txBody>
      </p:sp>
    </p:spTree>
    <p:extLst>
      <p:ext uri="{BB962C8B-B14F-4D97-AF65-F5344CB8AC3E}">
        <p14:creationId xmlns:p14="http://schemas.microsoft.com/office/powerpoint/2010/main" val="39306063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2034F-5DF3-E6E6-2745-12B2E08F7072}"/>
              </a:ext>
            </a:extLst>
          </p:cNvPr>
          <p:cNvSpPr>
            <a:spLocks noGrp="1"/>
          </p:cNvSpPr>
          <p:nvPr>
            <p:ph type="title"/>
          </p:nvPr>
        </p:nvSpPr>
        <p:spPr/>
        <p:txBody>
          <a:bodyPr>
            <a:normAutofit fontScale="90000"/>
          </a:bodyPr>
          <a:lstStyle/>
          <a:p>
            <a:r>
              <a:rPr lang="en-US" b="1">
                <a:latin typeface="League Spartan"/>
              </a:rPr>
              <a:t>How to give search input? (example National Archives UK)</a:t>
            </a:r>
          </a:p>
        </p:txBody>
      </p:sp>
      <p:sp>
        <p:nvSpPr>
          <p:cNvPr id="11" name="TextBox 10">
            <a:extLst>
              <a:ext uri="{FF2B5EF4-FFF2-40B4-BE49-F238E27FC236}">
                <a16:creationId xmlns:a16="http://schemas.microsoft.com/office/drawing/2014/main" id="{E26B938A-C72E-3F49-A9C8-CF1E94252B6E}"/>
              </a:ext>
            </a:extLst>
          </p:cNvPr>
          <p:cNvSpPr txBox="1"/>
          <p:nvPr/>
        </p:nvSpPr>
        <p:spPr>
          <a:xfrm>
            <a:off x="5960076" y="4896880"/>
            <a:ext cx="3185983"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000">
                <a:latin typeface="League Spartan"/>
                <a:ea typeface="Calibri"/>
                <a:cs typeface="Calibri"/>
                <a:hlinkClick r:id="rId2"/>
              </a:rPr>
              <a:t>http://www.nationalarchives.gov.uk/webarchive/</a:t>
            </a:r>
            <a:r>
              <a:rPr lang="en-US" sz="1000">
                <a:latin typeface="League Spartan"/>
                <a:ea typeface="Calibri"/>
                <a:cs typeface="Calibri"/>
              </a:rPr>
              <a:t> </a:t>
            </a:r>
            <a:r>
              <a:rPr lang="en-US" sz="1000">
                <a:latin typeface="League Spartan"/>
              </a:rPr>
              <a:t> </a:t>
            </a:r>
          </a:p>
        </p:txBody>
      </p:sp>
      <p:pic>
        <p:nvPicPr>
          <p:cNvPr id="3" name="Picture 2" descr="A screenshot of a computer&#10;&#10;Description automatically generated">
            <a:extLst>
              <a:ext uri="{FF2B5EF4-FFF2-40B4-BE49-F238E27FC236}">
                <a16:creationId xmlns:a16="http://schemas.microsoft.com/office/drawing/2014/main" id="{69665DCB-97D8-2DF2-2565-34E8FD476096}"/>
              </a:ext>
            </a:extLst>
          </p:cNvPr>
          <p:cNvPicPr>
            <a:picLocks noChangeAspect="1"/>
          </p:cNvPicPr>
          <p:nvPr/>
        </p:nvPicPr>
        <p:blipFill rotWithShape="1">
          <a:blip r:embed="rId3"/>
          <a:srcRect l="23198" t="6185" r="24887" b="-206"/>
          <a:stretch/>
        </p:blipFill>
        <p:spPr>
          <a:xfrm>
            <a:off x="401595" y="1164560"/>
            <a:ext cx="3928427" cy="3890256"/>
          </a:xfrm>
          <a:prstGeom prst="rect">
            <a:avLst/>
          </a:prstGeom>
        </p:spPr>
      </p:pic>
      <p:pic>
        <p:nvPicPr>
          <p:cNvPr id="7" name="Picture 6" descr="A screenshot of a computer&#10;&#10;Description automatically generated">
            <a:extLst>
              <a:ext uri="{FF2B5EF4-FFF2-40B4-BE49-F238E27FC236}">
                <a16:creationId xmlns:a16="http://schemas.microsoft.com/office/drawing/2014/main" id="{DD245930-B6E7-0341-F242-00918580748C}"/>
              </a:ext>
            </a:extLst>
          </p:cNvPr>
          <p:cNvPicPr>
            <a:picLocks noChangeAspect="1"/>
          </p:cNvPicPr>
          <p:nvPr/>
        </p:nvPicPr>
        <p:blipFill rotWithShape="1">
          <a:blip r:embed="rId4"/>
          <a:srcRect l="24591" t="15789" r="42184" b="-239"/>
          <a:stretch/>
        </p:blipFill>
        <p:spPr>
          <a:xfrm>
            <a:off x="6477001" y="974060"/>
            <a:ext cx="2615786" cy="3635554"/>
          </a:xfrm>
          <a:prstGeom prst="rect">
            <a:avLst/>
          </a:prstGeom>
        </p:spPr>
      </p:pic>
      <p:pic>
        <p:nvPicPr>
          <p:cNvPr id="4" name="Picture 3" descr="A computer screen shot of a search box&#10;&#10;Description automatically generated">
            <a:extLst>
              <a:ext uri="{FF2B5EF4-FFF2-40B4-BE49-F238E27FC236}">
                <a16:creationId xmlns:a16="http://schemas.microsoft.com/office/drawing/2014/main" id="{B093CD4D-F44F-CF24-E1B0-94BD15BDD407}"/>
              </a:ext>
            </a:extLst>
          </p:cNvPr>
          <p:cNvPicPr>
            <a:picLocks noChangeAspect="1"/>
          </p:cNvPicPr>
          <p:nvPr/>
        </p:nvPicPr>
        <p:blipFill rotWithShape="1">
          <a:blip r:embed="rId5"/>
          <a:srcRect l="23617" t="6191" r="35800" b="41723"/>
          <a:stretch/>
        </p:blipFill>
        <p:spPr>
          <a:xfrm>
            <a:off x="4330014" y="2628659"/>
            <a:ext cx="3262839" cy="2328589"/>
          </a:xfrm>
          <a:prstGeom prst="rect">
            <a:avLst/>
          </a:prstGeom>
        </p:spPr>
      </p:pic>
    </p:spTree>
    <p:extLst>
      <p:ext uri="{BB962C8B-B14F-4D97-AF65-F5344CB8AC3E}">
        <p14:creationId xmlns:p14="http://schemas.microsoft.com/office/powerpoint/2010/main" val="1944154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F0C39-6225-0C7C-502A-8F47929E3346}"/>
              </a:ext>
            </a:extLst>
          </p:cNvPr>
          <p:cNvSpPr>
            <a:spLocks noGrp="1"/>
          </p:cNvSpPr>
          <p:nvPr>
            <p:ph type="title"/>
          </p:nvPr>
        </p:nvSpPr>
        <p:spPr>
          <a:xfrm>
            <a:off x="311700" y="445025"/>
            <a:ext cx="9061207" cy="572700"/>
          </a:xfrm>
        </p:spPr>
        <p:txBody>
          <a:bodyPr>
            <a:normAutofit fontScale="90000"/>
          </a:bodyPr>
          <a:lstStyle/>
          <a:p>
            <a:r>
              <a:rPr lang="en-US" b="1">
                <a:latin typeface="League Spartan"/>
              </a:rPr>
              <a:t>How to give search input? (example National Library Hungary)</a:t>
            </a:r>
            <a:endParaRPr lang="en-US">
              <a:latin typeface="League Spartan"/>
            </a:endParaRPr>
          </a:p>
          <a:p>
            <a:endParaRPr lang="en-US">
              <a:latin typeface="League Spartan"/>
            </a:endParaRPr>
          </a:p>
        </p:txBody>
      </p:sp>
      <p:pic>
        <p:nvPicPr>
          <p:cNvPr id="3" name="Picture 2" descr="A screenshot of a computer&#10;&#10;Description automatically generated">
            <a:extLst>
              <a:ext uri="{FF2B5EF4-FFF2-40B4-BE49-F238E27FC236}">
                <a16:creationId xmlns:a16="http://schemas.microsoft.com/office/drawing/2014/main" id="{ED45AEED-2629-E78C-E3DA-CCF4445781B4}"/>
              </a:ext>
            </a:extLst>
          </p:cNvPr>
          <p:cNvPicPr>
            <a:picLocks noChangeAspect="1"/>
          </p:cNvPicPr>
          <p:nvPr/>
        </p:nvPicPr>
        <p:blipFill rotWithShape="1">
          <a:blip r:embed="rId2"/>
          <a:srcRect t="8363" r="83333" b="-206"/>
          <a:stretch/>
        </p:blipFill>
        <p:spPr>
          <a:xfrm>
            <a:off x="539204" y="909245"/>
            <a:ext cx="1498414" cy="4515891"/>
          </a:xfrm>
          <a:prstGeom prst="rect">
            <a:avLst/>
          </a:prstGeom>
        </p:spPr>
      </p:pic>
      <p:pic>
        <p:nvPicPr>
          <p:cNvPr id="4" name="Picture 3" descr="A screenshot of a computer&#10;&#10;Description automatically generated">
            <a:extLst>
              <a:ext uri="{FF2B5EF4-FFF2-40B4-BE49-F238E27FC236}">
                <a16:creationId xmlns:a16="http://schemas.microsoft.com/office/drawing/2014/main" id="{DCB5CBEA-3C1D-078F-6145-F0EB32162597}"/>
              </a:ext>
            </a:extLst>
          </p:cNvPr>
          <p:cNvPicPr>
            <a:picLocks noChangeAspect="1"/>
          </p:cNvPicPr>
          <p:nvPr/>
        </p:nvPicPr>
        <p:blipFill rotWithShape="1">
          <a:blip r:embed="rId3"/>
          <a:srcRect l="18905" t="6103" r="18648" b="25352"/>
          <a:stretch/>
        </p:blipFill>
        <p:spPr>
          <a:xfrm>
            <a:off x="2527985" y="1288128"/>
            <a:ext cx="5694409" cy="3420911"/>
          </a:xfrm>
          <a:prstGeom prst="rect">
            <a:avLst/>
          </a:prstGeom>
        </p:spPr>
      </p:pic>
      <p:sp>
        <p:nvSpPr>
          <p:cNvPr id="5" name="TextBox 4">
            <a:extLst>
              <a:ext uri="{FF2B5EF4-FFF2-40B4-BE49-F238E27FC236}">
                <a16:creationId xmlns:a16="http://schemas.microsoft.com/office/drawing/2014/main" id="{28A47353-36E3-69E9-FA8B-970D84DDB904}"/>
              </a:ext>
            </a:extLst>
          </p:cNvPr>
          <p:cNvSpPr txBox="1"/>
          <p:nvPr/>
        </p:nvSpPr>
        <p:spPr>
          <a:xfrm>
            <a:off x="6402859" y="4896880"/>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000">
                <a:latin typeface="League Spartan"/>
                <a:hlinkClick r:id="rId4"/>
              </a:rPr>
              <a:t>https://webadmin.oszk.hu/solrwayback/</a:t>
            </a:r>
            <a:r>
              <a:rPr lang="en-US" sz="1000">
                <a:latin typeface="League Spartan"/>
              </a:rPr>
              <a:t> </a:t>
            </a:r>
            <a:endParaRPr lang="en-US"/>
          </a:p>
        </p:txBody>
      </p:sp>
    </p:spTree>
    <p:extLst>
      <p:ext uri="{BB962C8B-B14F-4D97-AF65-F5344CB8AC3E}">
        <p14:creationId xmlns:p14="http://schemas.microsoft.com/office/powerpoint/2010/main" val="1703714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F0C39-6225-0C7C-502A-8F47929E3346}"/>
              </a:ext>
            </a:extLst>
          </p:cNvPr>
          <p:cNvSpPr>
            <a:spLocks noGrp="1"/>
          </p:cNvSpPr>
          <p:nvPr>
            <p:ph type="title"/>
          </p:nvPr>
        </p:nvSpPr>
        <p:spPr>
          <a:xfrm>
            <a:off x="311700" y="445025"/>
            <a:ext cx="9061207" cy="572700"/>
          </a:xfrm>
        </p:spPr>
        <p:txBody>
          <a:bodyPr>
            <a:normAutofit fontScale="90000"/>
          </a:bodyPr>
          <a:lstStyle/>
          <a:p>
            <a:r>
              <a:rPr lang="en-US" b="1">
                <a:latin typeface="League Spartan"/>
              </a:rPr>
              <a:t>How to give search input? (example Icelandic Web Archive)</a:t>
            </a:r>
            <a:endParaRPr lang="en-US">
              <a:latin typeface="League Spartan"/>
            </a:endParaRPr>
          </a:p>
          <a:p>
            <a:endParaRPr lang="en-US">
              <a:latin typeface="League Spartan"/>
            </a:endParaRPr>
          </a:p>
        </p:txBody>
      </p:sp>
      <p:sp>
        <p:nvSpPr>
          <p:cNvPr id="5" name="TextBox 4">
            <a:extLst>
              <a:ext uri="{FF2B5EF4-FFF2-40B4-BE49-F238E27FC236}">
                <a16:creationId xmlns:a16="http://schemas.microsoft.com/office/drawing/2014/main" id="{28A47353-36E3-69E9-FA8B-970D84DDB904}"/>
              </a:ext>
            </a:extLst>
          </p:cNvPr>
          <p:cNvSpPr txBox="1"/>
          <p:nvPr/>
        </p:nvSpPr>
        <p:spPr>
          <a:xfrm>
            <a:off x="6402859" y="4896880"/>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000">
                <a:latin typeface="League Spartan"/>
                <a:hlinkClick r:id="rId2"/>
              </a:rPr>
              <a:t>https://vefsafn.is/en/</a:t>
            </a:r>
            <a:r>
              <a:rPr lang="en-US" sz="1000">
                <a:latin typeface="League Spartan"/>
              </a:rPr>
              <a:t> </a:t>
            </a:r>
          </a:p>
        </p:txBody>
      </p:sp>
      <p:pic>
        <p:nvPicPr>
          <p:cNvPr id="6" name="Picture 5" descr="A screenshot of a computer&#10;&#10;Description automatically generated">
            <a:extLst>
              <a:ext uri="{FF2B5EF4-FFF2-40B4-BE49-F238E27FC236}">
                <a16:creationId xmlns:a16="http://schemas.microsoft.com/office/drawing/2014/main" id="{7C7368B7-CE0A-BE10-3E9C-A66F84F3600B}"/>
              </a:ext>
            </a:extLst>
          </p:cNvPr>
          <p:cNvPicPr>
            <a:picLocks noChangeAspect="1"/>
          </p:cNvPicPr>
          <p:nvPr/>
        </p:nvPicPr>
        <p:blipFill rotWithShape="1">
          <a:blip r:embed="rId3"/>
          <a:srcRect l="24775" t="5979" r="25225" b="28247"/>
          <a:stretch/>
        </p:blipFill>
        <p:spPr>
          <a:xfrm>
            <a:off x="2033716" y="1087330"/>
            <a:ext cx="4741910" cy="3415673"/>
          </a:xfrm>
          <a:prstGeom prst="rect">
            <a:avLst/>
          </a:prstGeom>
        </p:spPr>
      </p:pic>
    </p:spTree>
    <p:extLst>
      <p:ext uri="{BB962C8B-B14F-4D97-AF65-F5344CB8AC3E}">
        <p14:creationId xmlns:p14="http://schemas.microsoft.com/office/powerpoint/2010/main" val="3590852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E5E8F-3C65-1938-81E1-92DF601DF01F}"/>
              </a:ext>
            </a:extLst>
          </p:cNvPr>
          <p:cNvSpPr>
            <a:spLocks noGrp="1"/>
          </p:cNvSpPr>
          <p:nvPr>
            <p:ph type="title"/>
          </p:nvPr>
        </p:nvSpPr>
        <p:spPr>
          <a:xfrm>
            <a:off x="311700" y="2159133"/>
            <a:ext cx="5323514" cy="841800"/>
          </a:xfrm>
        </p:spPr>
        <p:txBody>
          <a:bodyPr>
            <a:normAutofit fontScale="90000"/>
          </a:bodyPr>
          <a:lstStyle/>
          <a:p>
            <a:r>
              <a:rPr lang="en-US" b="1">
                <a:latin typeface="League Spartan"/>
              </a:rPr>
              <a:t>Who uses born-digital content for their research?</a:t>
            </a:r>
          </a:p>
        </p:txBody>
      </p:sp>
      <p:pic>
        <p:nvPicPr>
          <p:cNvPr id="3" name="Picture 2" descr="A close up of hands reaching for each other&#10;&#10;Description automatically generated">
            <a:extLst>
              <a:ext uri="{FF2B5EF4-FFF2-40B4-BE49-F238E27FC236}">
                <a16:creationId xmlns:a16="http://schemas.microsoft.com/office/drawing/2014/main" id="{83D858A1-BA8E-925E-6576-2F25B2366806}"/>
              </a:ext>
            </a:extLst>
          </p:cNvPr>
          <p:cNvPicPr>
            <a:picLocks noChangeAspect="1"/>
          </p:cNvPicPr>
          <p:nvPr/>
        </p:nvPicPr>
        <p:blipFill>
          <a:blip r:embed="rId2"/>
          <a:stretch>
            <a:fillRect/>
          </a:stretch>
        </p:blipFill>
        <p:spPr>
          <a:xfrm>
            <a:off x="5723569" y="1657"/>
            <a:ext cx="3424287" cy="5140186"/>
          </a:xfrm>
          <a:prstGeom prst="rect">
            <a:avLst/>
          </a:prstGeom>
        </p:spPr>
      </p:pic>
      <p:sp>
        <p:nvSpPr>
          <p:cNvPr id="4" name="TextBox 3">
            <a:extLst>
              <a:ext uri="{FF2B5EF4-FFF2-40B4-BE49-F238E27FC236}">
                <a16:creationId xmlns:a16="http://schemas.microsoft.com/office/drawing/2014/main" id="{15B6937A-104E-ABF0-6196-6AB8ACE5F6E4}"/>
              </a:ext>
            </a:extLst>
          </p:cNvPr>
          <p:cNvSpPr txBox="1"/>
          <p:nvPr/>
        </p:nvSpPr>
        <p:spPr>
          <a:xfrm>
            <a:off x="6938319" y="4968961"/>
            <a:ext cx="2743200" cy="2000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 b="1">
                <a:solidFill>
                  <a:srgbClr val="2C343E"/>
                </a:solidFill>
                <a:latin typeface="plusjakartasans"/>
              </a:rPr>
              <a:t>Image from </a:t>
            </a:r>
            <a:r>
              <a:rPr lang="en-US" sz="700" b="1" err="1">
                <a:solidFill>
                  <a:srgbClr val="2C343E"/>
                </a:solidFill>
                <a:latin typeface="plusjakartasans"/>
              </a:rPr>
              <a:t>cottonbro</a:t>
            </a:r>
            <a:r>
              <a:rPr lang="en-US" sz="700" b="1">
                <a:solidFill>
                  <a:srgbClr val="2C343E"/>
                </a:solidFill>
                <a:latin typeface="plusjakartasans"/>
              </a:rPr>
              <a:t> studio (</a:t>
            </a:r>
            <a:r>
              <a:rPr lang="en-US" sz="700" b="1" err="1">
                <a:solidFill>
                  <a:srgbClr val="2C343E"/>
                </a:solidFill>
                <a:latin typeface="plusjakartasans"/>
              </a:rPr>
              <a:t>Pexels</a:t>
            </a:r>
            <a:r>
              <a:rPr lang="en-US" sz="700" b="1">
                <a:solidFill>
                  <a:srgbClr val="2C343E"/>
                </a:solidFill>
                <a:latin typeface="plusjakartasans"/>
              </a:rPr>
              <a:t>)</a:t>
            </a:r>
          </a:p>
        </p:txBody>
      </p:sp>
    </p:spTree>
    <p:extLst>
      <p:ext uri="{BB962C8B-B14F-4D97-AF65-F5344CB8AC3E}">
        <p14:creationId xmlns:p14="http://schemas.microsoft.com/office/powerpoint/2010/main" val="35119248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2034F-5DF3-E6E6-2745-12B2E08F7072}"/>
              </a:ext>
            </a:extLst>
          </p:cNvPr>
          <p:cNvSpPr>
            <a:spLocks noGrp="1"/>
          </p:cNvSpPr>
          <p:nvPr>
            <p:ph type="title"/>
          </p:nvPr>
        </p:nvSpPr>
        <p:spPr/>
        <p:txBody>
          <a:bodyPr>
            <a:normAutofit fontScale="90000"/>
          </a:bodyPr>
          <a:lstStyle/>
          <a:p>
            <a:r>
              <a:rPr lang="en-US" b="1">
                <a:latin typeface="League Spartan"/>
              </a:rPr>
              <a:t>What is the output? (example Arquivo.pt)</a:t>
            </a:r>
          </a:p>
        </p:txBody>
      </p:sp>
      <p:sp>
        <p:nvSpPr>
          <p:cNvPr id="11" name="TextBox 10">
            <a:extLst>
              <a:ext uri="{FF2B5EF4-FFF2-40B4-BE49-F238E27FC236}">
                <a16:creationId xmlns:a16="http://schemas.microsoft.com/office/drawing/2014/main" id="{E26B938A-C72E-3F49-A9C8-CF1E94252B6E}"/>
              </a:ext>
            </a:extLst>
          </p:cNvPr>
          <p:cNvSpPr txBox="1"/>
          <p:nvPr/>
        </p:nvSpPr>
        <p:spPr>
          <a:xfrm>
            <a:off x="6402859" y="4896880"/>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000">
                <a:latin typeface="League Spartan"/>
                <a:hlinkClick r:id="rId2"/>
              </a:rPr>
              <a:t>https://arquivo.pt</a:t>
            </a:r>
            <a:r>
              <a:rPr lang="en-US" sz="1000">
                <a:latin typeface="League Spartan"/>
              </a:rPr>
              <a:t> </a:t>
            </a:r>
          </a:p>
        </p:txBody>
      </p:sp>
      <p:pic>
        <p:nvPicPr>
          <p:cNvPr id="3" name="Picture 2" descr="A screenshot of a computer&#10;&#10;Description automatically generated">
            <a:extLst>
              <a:ext uri="{FF2B5EF4-FFF2-40B4-BE49-F238E27FC236}">
                <a16:creationId xmlns:a16="http://schemas.microsoft.com/office/drawing/2014/main" id="{AC21E61F-E230-47ED-3F54-C0240C60CFF5}"/>
              </a:ext>
            </a:extLst>
          </p:cNvPr>
          <p:cNvPicPr>
            <a:picLocks noChangeAspect="1"/>
          </p:cNvPicPr>
          <p:nvPr/>
        </p:nvPicPr>
        <p:blipFill rotWithShape="1">
          <a:blip r:embed="rId3"/>
          <a:srcRect l="-136" t="6188" r="41599" b="-248"/>
          <a:stretch/>
        </p:blipFill>
        <p:spPr>
          <a:xfrm>
            <a:off x="236837" y="1021674"/>
            <a:ext cx="4451196" cy="3912445"/>
          </a:xfrm>
          <a:prstGeom prst="rect">
            <a:avLst/>
          </a:prstGeom>
          <a:ln>
            <a:solidFill>
              <a:schemeClr val="tx1"/>
            </a:solidFill>
          </a:ln>
        </p:spPr>
      </p:pic>
      <p:pic>
        <p:nvPicPr>
          <p:cNvPr id="4" name="Picture 3" descr="A screenshot of a computer&#10;&#10;Description automatically generated">
            <a:extLst>
              <a:ext uri="{FF2B5EF4-FFF2-40B4-BE49-F238E27FC236}">
                <a16:creationId xmlns:a16="http://schemas.microsoft.com/office/drawing/2014/main" id="{D87820F6-AA57-CA16-64E1-E5428731E0BD}"/>
              </a:ext>
            </a:extLst>
          </p:cNvPr>
          <p:cNvPicPr>
            <a:picLocks noChangeAspect="1"/>
          </p:cNvPicPr>
          <p:nvPr/>
        </p:nvPicPr>
        <p:blipFill rotWithShape="1">
          <a:blip r:embed="rId4"/>
          <a:srcRect l="30146" t="6082" r="23130" b="-283"/>
          <a:stretch/>
        </p:blipFill>
        <p:spPr>
          <a:xfrm>
            <a:off x="2636107" y="1411694"/>
            <a:ext cx="3120088" cy="3425935"/>
          </a:xfrm>
          <a:prstGeom prst="rect">
            <a:avLst/>
          </a:prstGeom>
          <a:ln>
            <a:solidFill>
              <a:schemeClr val="tx1"/>
            </a:solidFill>
          </a:ln>
        </p:spPr>
      </p:pic>
      <p:pic>
        <p:nvPicPr>
          <p:cNvPr id="7" name="Picture 6" descr="A screenshot of a computer&#10;&#10;Description automatically generated">
            <a:extLst>
              <a:ext uri="{FF2B5EF4-FFF2-40B4-BE49-F238E27FC236}">
                <a16:creationId xmlns:a16="http://schemas.microsoft.com/office/drawing/2014/main" id="{5EAD3B41-AA9C-9989-D2EE-3AC9ECA94301}"/>
              </a:ext>
            </a:extLst>
          </p:cNvPr>
          <p:cNvPicPr>
            <a:picLocks noChangeAspect="1"/>
          </p:cNvPicPr>
          <p:nvPr/>
        </p:nvPicPr>
        <p:blipFill rotWithShape="1">
          <a:blip r:embed="rId5"/>
          <a:srcRect l="32747" t="15978" r="38774" b="22865"/>
          <a:stretch/>
        </p:blipFill>
        <p:spPr>
          <a:xfrm>
            <a:off x="5874610" y="1143965"/>
            <a:ext cx="2954106" cy="3484236"/>
          </a:xfrm>
          <a:prstGeom prst="rect">
            <a:avLst/>
          </a:prstGeom>
          <a:ln>
            <a:solidFill>
              <a:schemeClr val="tx1"/>
            </a:solidFill>
          </a:ln>
        </p:spPr>
      </p:pic>
    </p:spTree>
    <p:extLst>
      <p:ext uri="{BB962C8B-B14F-4D97-AF65-F5344CB8AC3E}">
        <p14:creationId xmlns:p14="http://schemas.microsoft.com/office/powerpoint/2010/main" val="7486486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2034F-5DF3-E6E6-2745-12B2E08F7072}"/>
              </a:ext>
            </a:extLst>
          </p:cNvPr>
          <p:cNvSpPr>
            <a:spLocks noGrp="1"/>
          </p:cNvSpPr>
          <p:nvPr>
            <p:ph type="title"/>
          </p:nvPr>
        </p:nvSpPr>
        <p:spPr/>
        <p:txBody>
          <a:bodyPr>
            <a:normAutofit fontScale="90000"/>
          </a:bodyPr>
          <a:lstStyle/>
          <a:p>
            <a:r>
              <a:rPr lang="en-US" b="1">
                <a:latin typeface="League Spartan"/>
              </a:rPr>
              <a:t>What is the output? (example Icelandic Web Archive)</a:t>
            </a:r>
          </a:p>
        </p:txBody>
      </p:sp>
      <p:sp>
        <p:nvSpPr>
          <p:cNvPr id="6" name="TextBox 5">
            <a:extLst>
              <a:ext uri="{FF2B5EF4-FFF2-40B4-BE49-F238E27FC236}">
                <a16:creationId xmlns:a16="http://schemas.microsoft.com/office/drawing/2014/main" id="{D7B1B0A8-A086-33FD-CA6A-795278B07913}"/>
              </a:ext>
            </a:extLst>
          </p:cNvPr>
          <p:cNvSpPr txBox="1"/>
          <p:nvPr/>
        </p:nvSpPr>
        <p:spPr>
          <a:xfrm>
            <a:off x="6402859" y="4896880"/>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000">
                <a:latin typeface="League Spartan"/>
                <a:hlinkClick r:id="rId2"/>
              </a:rPr>
              <a:t>https://vefsafn.is/en/</a:t>
            </a:r>
            <a:r>
              <a:rPr lang="en-US" sz="1000">
                <a:latin typeface="League Spartan"/>
              </a:rPr>
              <a:t> </a:t>
            </a:r>
          </a:p>
        </p:txBody>
      </p:sp>
      <p:pic>
        <p:nvPicPr>
          <p:cNvPr id="9" name="Picture 8" descr="A screenshot of a computer&#10;&#10;Description automatically generated">
            <a:extLst>
              <a:ext uri="{FF2B5EF4-FFF2-40B4-BE49-F238E27FC236}">
                <a16:creationId xmlns:a16="http://schemas.microsoft.com/office/drawing/2014/main" id="{7F7F3596-AB08-BB72-7990-B7ADA1342970}"/>
              </a:ext>
            </a:extLst>
          </p:cNvPr>
          <p:cNvPicPr>
            <a:picLocks noChangeAspect="1"/>
          </p:cNvPicPr>
          <p:nvPr/>
        </p:nvPicPr>
        <p:blipFill rotWithShape="1">
          <a:blip r:embed="rId3"/>
          <a:srcRect l="563" t="2474" r="1014" b="35670"/>
          <a:stretch/>
        </p:blipFill>
        <p:spPr>
          <a:xfrm>
            <a:off x="468527" y="1020398"/>
            <a:ext cx="8206950" cy="2823451"/>
          </a:xfrm>
          <a:prstGeom prst="rect">
            <a:avLst/>
          </a:prstGeom>
          <a:ln>
            <a:solidFill>
              <a:schemeClr val="tx1"/>
            </a:solidFill>
          </a:ln>
        </p:spPr>
      </p:pic>
      <p:pic>
        <p:nvPicPr>
          <p:cNvPr id="10" name="Picture 9" descr="A screenshot of a computer&#10;&#10;Description automatically generated">
            <a:extLst>
              <a:ext uri="{FF2B5EF4-FFF2-40B4-BE49-F238E27FC236}">
                <a16:creationId xmlns:a16="http://schemas.microsoft.com/office/drawing/2014/main" id="{B2197281-F812-96FE-5CB7-B9B74C2FF0C9}"/>
              </a:ext>
            </a:extLst>
          </p:cNvPr>
          <p:cNvPicPr>
            <a:picLocks noChangeAspect="1"/>
          </p:cNvPicPr>
          <p:nvPr/>
        </p:nvPicPr>
        <p:blipFill rotWithShape="1">
          <a:blip r:embed="rId4"/>
          <a:srcRect l="28378" t="9072" r="29662" b="-206"/>
          <a:stretch/>
        </p:blipFill>
        <p:spPr>
          <a:xfrm>
            <a:off x="5565689" y="1288127"/>
            <a:ext cx="3004758" cy="3570947"/>
          </a:xfrm>
          <a:prstGeom prst="rect">
            <a:avLst/>
          </a:prstGeom>
          <a:ln>
            <a:solidFill>
              <a:schemeClr val="tx1"/>
            </a:solidFill>
          </a:ln>
        </p:spPr>
      </p:pic>
    </p:spTree>
    <p:extLst>
      <p:ext uri="{BB962C8B-B14F-4D97-AF65-F5344CB8AC3E}">
        <p14:creationId xmlns:p14="http://schemas.microsoft.com/office/powerpoint/2010/main" val="28045136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8"/>
          <p:cNvSpPr txBox="1">
            <a:spLocks noGrp="1"/>
          </p:cNvSpPr>
          <p:nvPr>
            <p:ph type="title"/>
          </p:nvPr>
        </p:nvSpPr>
        <p:spPr>
          <a:xfrm>
            <a:off x="452300" y="310800"/>
            <a:ext cx="8520600" cy="841800"/>
          </a:xfrm>
          <a:prstGeom prst="rect">
            <a:avLst/>
          </a:prstGeom>
        </p:spPr>
        <p:txBody>
          <a:bodyPr spcFirstLastPara="1" wrap="square" lIns="91425" tIns="91425" rIns="91425" bIns="91425" anchor="ctr" anchorCtr="0">
            <a:normAutofit/>
          </a:bodyPr>
          <a:lstStyle/>
          <a:p>
            <a:pPr algn="l"/>
            <a:r>
              <a:rPr lang="nl" sz="2800" b="1" err="1">
                <a:latin typeface="League Spartan"/>
              </a:rPr>
              <a:t>Discussion</a:t>
            </a:r>
            <a:r>
              <a:rPr lang="nl" sz="2800" b="1">
                <a:latin typeface="League Spartan"/>
              </a:rPr>
              <a:t> topic 2: Access (30 min)</a:t>
            </a:r>
          </a:p>
        </p:txBody>
      </p:sp>
      <p:sp>
        <p:nvSpPr>
          <p:cNvPr id="172" name="Google Shape;172;p28"/>
          <p:cNvSpPr txBox="1"/>
          <p:nvPr/>
        </p:nvSpPr>
        <p:spPr>
          <a:xfrm>
            <a:off x="557225" y="1332125"/>
            <a:ext cx="8036700" cy="3494003"/>
          </a:xfrm>
          <a:prstGeom prst="rect">
            <a:avLst/>
          </a:prstGeom>
          <a:noFill/>
          <a:ln>
            <a:noFill/>
          </a:ln>
        </p:spPr>
        <p:txBody>
          <a:bodyPr spcFirstLastPara="1" wrap="square" lIns="91425" tIns="91425" rIns="91425" bIns="91425" anchor="t" anchorCtr="0">
            <a:spAutoFit/>
          </a:bodyPr>
          <a:lstStyle/>
          <a:p>
            <a:pPr marL="457200" indent="-317500" algn="just">
              <a:lnSpc>
                <a:spcPct val="114999"/>
              </a:lnSpc>
              <a:buClr>
                <a:schemeClr val="dk1"/>
              </a:buClr>
              <a:buSzPts val="1400"/>
              <a:buFont typeface="Calibri"/>
              <a:buChar char="-"/>
            </a:pPr>
            <a:r>
              <a:rPr lang="en-US" sz="1700">
                <a:latin typeface="League Spartan"/>
                <a:ea typeface="League Spartan"/>
                <a:cs typeface="League Spartan"/>
              </a:rPr>
              <a:t>According to your persona, what are </a:t>
            </a:r>
            <a:r>
              <a:rPr lang="en-US" sz="1700" b="1">
                <a:latin typeface="League Spartan"/>
                <a:ea typeface="League Spartan"/>
                <a:cs typeface="League Spartan"/>
              </a:rPr>
              <a:t>challenges</a:t>
            </a:r>
            <a:r>
              <a:rPr lang="en-US" sz="1700">
                <a:latin typeface="League Spartan"/>
                <a:ea typeface="League Spartan"/>
                <a:cs typeface="League Spartan"/>
              </a:rPr>
              <a:t> with regards to access you encounter?</a:t>
            </a:r>
            <a:endParaRPr lang="en-US" sz="1700">
              <a:latin typeface="League Spartan"/>
            </a:endParaRPr>
          </a:p>
          <a:p>
            <a:pPr marL="457200" indent="-317500" algn="just">
              <a:lnSpc>
                <a:spcPct val="114999"/>
              </a:lnSpc>
              <a:buClr>
                <a:schemeClr val="dk1"/>
              </a:buClr>
              <a:buSzPts val="1400"/>
              <a:buFont typeface="Calibri"/>
              <a:buChar char="-"/>
            </a:pPr>
            <a:r>
              <a:rPr lang="en-US" sz="1700">
                <a:latin typeface="League Spartan"/>
                <a:ea typeface="League Spartan"/>
                <a:cs typeface="League Spartan"/>
              </a:rPr>
              <a:t>Can you write </a:t>
            </a:r>
            <a:r>
              <a:rPr lang="en-US" sz="1700" b="1">
                <a:latin typeface="League Spartan"/>
                <a:ea typeface="League Spartan"/>
                <a:cs typeface="League Spartan"/>
              </a:rPr>
              <a:t>possible solutions or opportunities</a:t>
            </a:r>
            <a:r>
              <a:rPr lang="en-US" sz="1700">
                <a:latin typeface="League Spartan"/>
                <a:ea typeface="League Spartan"/>
                <a:cs typeface="League Spartan"/>
              </a:rPr>
              <a:t> for these challenges?</a:t>
            </a:r>
          </a:p>
          <a:p>
            <a:pPr marL="457200" indent="-317500" algn="just">
              <a:lnSpc>
                <a:spcPct val="114999"/>
              </a:lnSpc>
              <a:buClr>
                <a:schemeClr val="dk1"/>
              </a:buClr>
              <a:buSzPts val="1400"/>
              <a:buFont typeface="Calibri"/>
              <a:buChar char="-"/>
            </a:pPr>
            <a:endParaRPr lang="en-US" sz="1700">
              <a:latin typeface="League Spartan"/>
              <a:ea typeface="League Spartan"/>
              <a:cs typeface="League Spartan"/>
            </a:endParaRPr>
          </a:p>
          <a:p>
            <a:pPr marL="457200" indent="-317500" algn="just">
              <a:lnSpc>
                <a:spcPct val="114999"/>
              </a:lnSpc>
              <a:buClr>
                <a:schemeClr val="dk1"/>
              </a:buClr>
              <a:buSzPts val="1400"/>
              <a:buFont typeface="Calibri"/>
              <a:buChar char="-"/>
            </a:pPr>
            <a:endParaRPr lang="en-US" sz="1700">
              <a:latin typeface="League Spartan"/>
              <a:ea typeface="League Spartan"/>
              <a:cs typeface="League Spartan"/>
            </a:endParaRPr>
          </a:p>
          <a:p>
            <a:pPr marL="139700" algn="just">
              <a:lnSpc>
                <a:spcPct val="114999"/>
              </a:lnSpc>
              <a:buClr>
                <a:schemeClr val="dk1"/>
              </a:buClr>
              <a:buSzPts val="1400"/>
            </a:pPr>
            <a:r>
              <a:rPr lang="en-US" sz="1700">
                <a:latin typeface="League Spartan"/>
                <a:ea typeface="League Spartan"/>
                <a:cs typeface="League Spartan"/>
              </a:rPr>
              <a:t>Dialogue initiators:</a:t>
            </a:r>
          </a:p>
          <a:p>
            <a:pPr marL="425450" indent="-285750" algn="just">
              <a:lnSpc>
                <a:spcPct val="114999"/>
              </a:lnSpc>
              <a:buSzPts val="1400"/>
              <a:buFont typeface="Calibri"/>
              <a:buChar char="-"/>
            </a:pPr>
            <a:r>
              <a:rPr lang="en-US" sz="1700">
                <a:latin typeface="League Spartan"/>
                <a:ea typeface="League Spartan"/>
                <a:cs typeface="League Spartan"/>
              </a:rPr>
              <a:t>Discuss essential features that enhance user experience, such as capabilities, user interfaces, accessibility options, search output etc.</a:t>
            </a:r>
          </a:p>
          <a:p>
            <a:pPr marL="425450" indent="-285750" algn="just">
              <a:lnSpc>
                <a:spcPct val="114999"/>
              </a:lnSpc>
              <a:buSzPts val="1400"/>
              <a:buFont typeface="Calibri"/>
              <a:buChar char="-"/>
            </a:pPr>
            <a:endParaRPr lang="en-US" sz="1700">
              <a:latin typeface="League Spartan"/>
              <a:ea typeface="League Spartan"/>
              <a:cs typeface="League Spartan"/>
            </a:endParaRPr>
          </a:p>
          <a:p>
            <a:pPr marL="425450" indent="-285750" algn="just">
              <a:lnSpc>
                <a:spcPct val="114999"/>
              </a:lnSpc>
              <a:buSzPts val="1400"/>
              <a:buFont typeface="Calibri"/>
              <a:buChar char="-"/>
            </a:pPr>
            <a:endParaRPr lang="en-US" sz="1700">
              <a:latin typeface="League Spartan"/>
              <a:ea typeface="League Spartan"/>
              <a:cs typeface="League Spartan"/>
            </a:endParaRPr>
          </a:p>
          <a:p>
            <a:pPr marL="139700" algn="just">
              <a:lnSpc>
                <a:spcPct val="114999"/>
              </a:lnSpc>
              <a:buSzPts val="1400"/>
            </a:pPr>
            <a:endParaRPr lang="en-US" sz="1700">
              <a:latin typeface="League Spartan"/>
              <a:ea typeface="League Spartan"/>
              <a:cs typeface="League Spartan"/>
            </a:endParaRPr>
          </a:p>
        </p:txBody>
      </p:sp>
      <p:graphicFrame>
        <p:nvGraphicFramePr>
          <p:cNvPr id="3" name="Table 2">
            <a:extLst>
              <a:ext uri="{FF2B5EF4-FFF2-40B4-BE49-F238E27FC236}">
                <a16:creationId xmlns:a16="http://schemas.microsoft.com/office/drawing/2014/main" id="{F1ED662A-8986-5BE2-E485-DAF0692D23F2}"/>
              </a:ext>
            </a:extLst>
          </p:cNvPr>
          <p:cNvGraphicFramePr>
            <a:graphicFrameLocks noGrp="1"/>
          </p:cNvGraphicFramePr>
          <p:nvPr>
            <p:extLst>
              <p:ext uri="{D42A27DB-BD31-4B8C-83A1-F6EECF244321}">
                <p14:modId xmlns:p14="http://schemas.microsoft.com/office/powerpoint/2010/main" val="4172553404"/>
              </p:ext>
            </p:extLst>
          </p:nvPr>
        </p:nvGraphicFramePr>
        <p:xfrm>
          <a:off x="4743050" y="3887945"/>
          <a:ext cx="4242484" cy="1225894"/>
        </p:xfrm>
        <a:graphic>
          <a:graphicData uri="http://schemas.openxmlformats.org/drawingml/2006/table">
            <a:tbl>
              <a:tblPr firstRow="1" bandRow="1">
                <a:tableStyleId>{5940675A-B579-460E-94D1-54222C63F5DA}</a:tableStyleId>
              </a:tblPr>
              <a:tblGrid>
                <a:gridCol w="489121">
                  <a:extLst>
                    <a:ext uri="{9D8B030D-6E8A-4147-A177-3AD203B41FA5}">
                      <a16:colId xmlns:a16="http://schemas.microsoft.com/office/drawing/2014/main" val="3271904494"/>
                    </a:ext>
                  </a:extLst>
                </a:gridCol>
                <a:gridCol w="798040">
                  <a:extLst>
                    <a:ext uri="{9D8B030D-6E8A-4147-A177-3AD203B41FA5}">
                      <a16:colId xmlns:a16="http://schemas.microsoft.com/office/drawing/2014/main" val="3013709877"/>
                    </a:ext>
                  </a:extLst>
                </a:gridCol>
                <a:gridCol w="2219067">
                  <a:extLst>
                    <a:ext uri="{9D8B030D-6E8A-4147-A177-3AD203B41FA5}">
                      <a16:colId xmlns:a16="http://schemas.microsoft.com/office/drawing/2014/main" val="680741374"/>
                    </a:ext>
                  </a:extLst>
                </a:gridCol>
                <a:gridCol w="736256">
                  <a:extLst>
                    <a:ext uri="{9D8B030D-6E8A-4147-A177-3AD203B41FA5}">
                      <a16:colId xmlns:a16="http://schemas.microsoft.com/office/drawing/2014/main" val="3374349469"/>
                    </a:ext>
                  </a:extLst>
                </a:gridCol>
              </a:tblGrid>
              <a:tr h="286737">
                <a:tc>
                  <a:txBody>
                    <a:bodyPr/>
                    <a:lstStyle/>
                    <a:p>
                      <a:pPr lvl="0" algn="l">
                        <a:buNone/>
                      </a:pPr>
                      <a:r>
                        <a:rPr lang="en" sz="800" u="none" strike="noStrike" noProof="0">
                          <a:solidFill>
                            <a:srgbClr val="000000"/>
                          </a:solidFill>
                          <a:latin typeface="League Spartan"/>
                        </a:rPr>
                        <a:t>Step 1</a:t>
                      </a:r>
                    </a:p>
                  </a:txBody>
                  <a:tcPr/>
                </a:tc>
                <a:tc>
                  <a:txBody>
                    <a:bodyPr/>
                    <a:lstStyle/>
                    <a:p>
                      <a:pPr lvl="0" algn="l">
                        <a:buNone/>
                      </a:pPr>
                      <a:r>
                        <a:rPr lang="en" sz="800" u="none" strike="noStrike" noProof="0">
                          <a:solidFill>
                            <a:srgbClr val="000000"/>
                          </a:solidFill>
                          <a:latin typeface="League Spartan"/>
                        </a:rPr>
                        <a:t>Individually </a:t>
                      </a:r>
                    </a:p>
                  </a:txBody>
                  <a:tcPr/>
                </a:tc>
                <a:tc>
                  <a:txBody>
                    <a:bodyPr/>
                    <a:lstStyle/>
                    <a:p>
                      <a:pPr lvl="0" algn="l">
                        <a:lnSpc>
                          <a:spcPct val="100000"/>
                        </a:lnSpc>
                        <a:spcBef>
                          <a:spcPts val="0"/>
                        </a:spcBef>
                        <a:spcAft>
                          <a:spcPts val="0"/>
                        </a:spcAft>
                        <a:buNone/>
                      </a:pPr>
                      <a:r>
                        <a:rPr lang="en" sz="800" b="0" i="0" u="none" strike="noStrike" noProof="0">
                          <a:solidFill>
                            <a:srgbClr val="000000"/>
                          </a:solidFill>
                          <a:latin typeface="League Spartan"/>
                        </a:rPr>
                        <a:t>Visit an archive and write down hurdles or challenges for that topic on </a:t>
                      </a:r>
                      <a:r>
                        <a:rPr lang="en" sz="800" b="0" i="0" u="none" strike="noStrike" noProof="0" err="1">
                          <a:solidFill>
                            <a:srgbClr val="000000"/>
                          </a:solidFill>
                          <a:latin typeface="League Spartan"/>
                        </a:rPr>
                        <a:t>post-its</a:t>
                      </a:r>
                      <a:r>
                        <a:rPr lang="en" sz="800" b="0" i="0" u="none" strike="noStrike" noProof="0">
                          <a:solidFill>
                            <a:srgbClr val="000000"/>
                          </a:solidFill>
                          <a:latin typeface="League Spartan"/>
                        </a:rPr>
                        <a:t>.</a:t>
                      </a:r>
                    </a:p>
                  </a:txBody>
                  <a:tcPr/>
                </a:tc>
                <a:tc>
                  <a:txBody>
                    <a:bodyPr/>
                    <a:lstStyle/>
                    <a:p>
                      <a:pPr algn="l"/>
                      <a:r>
                        <a:rPr lang="en-US" sz="800">
                          <a:solidFill>
                            <a:srgbClr val="000000"/>
                          </a:solidFill>
                          <a:latin typeface="League Spartan"/>
                        </a:rPr>
                        <a:t>5 min</a:t>
                      </a:r>
                    </a:p>
                  </a:txBody>
                  <a:tcPr/>
                </a:tc>
                <a:extLst>
                  <a:ext uri="{0D108BD9-81ED-4DB2-BD59-A6C34878D82A}">
                    <a16:rowId xmlns:a16="http://schemas.microsoft.com/office/drawing/2014/main" val="4000426304"/>
                  </a:ext>
                </a:extLst>
              </a:tr>
              <a:tr h="220054">
                <a:tc>
                  <a:txBody>
                    <a:bodyPr/>
                    <a:lstStyle/>
                    <a:p>
                      <a:pPr lvl="0" algn="l">
                        <a:buNone/>
                      </a:pPr>
                      <a:r>
                        <a:rPr lang="en" sz="800" b="0" i="0" u="none" strike="noStrike" noProof="0">
                          <a:solidFill>
                            <a:srgbClr val="000000"/>
                          </a:solidFill>
                          <a:latin typeface="League Spartan"/>
                        </a:rPr>
                        <a:t>Step 2</a:t>
                      </a:r>
                    </a:p>
                  </a:txBody>
                  <a:tcPr/>
                </a:tc>
                <a:tc>
                  <a:txBody>
                    <a:bodyPr/>
                    <a:lstStyle/>
                    <a:p>
                      <a:pPr lvl="0" algn="l">
                        <a:buNone/>
                      </a:pPr>
                      <a:r>
                        <a:rPr lang="en" sz="800" b="0" i="0" u="none" strike="noStrike" noProof="0">
                          <a:solidFill>
                            <a:srgbClr val="000000"/>
                          </a:solidFill>
                          <a:latin typeface="League Spartan"/>
                        </a:rPr>
                        <a:t>In small group </a:t>
                      </a:r>
                    </a:p>
                  </a:txBody>
                  <a:tcPr/>
                </a:tc>
                <a:tc>
                  <a:txBody>
                    <a:bodyPr/>
                    <a:lstStyle/>
                    <a:p>
                      <a:pPr lvl="0" algn="l">
                        <a:buNone/>
                      </a:pPr>
                      <a:r>
                        <a:rPr lang="en" sz="800" b="0" i="0" u="none" strike="noStrike" noProof="0">
                          <a:solidFill>
                            <a:srgbClr val="000000"/>
                          </a:solidFill>
                          <a:latin typeface="League Spartan"/>
                        </a:rPr>
                        <a:t>Group &amp; discuss the </a:t>
                      </a:r>
                      <a:r>
                        <a:rPr lang="en" sz="800" b="0" i="0" u="none" strike="noStrike" noProof="0" err="1">
                          <a:solidFill>
                            <a:srgbClr val="000000"/>
                          </a:solidFill>
                          <a:latin typeface="League Spartan"/>
                        </a:rPr>
                        <a:t>post-its</a:t>
                      </a:r>
                      <a:r>
                        <a:rPr lang="en" sz="800" b="0" i="0" u="none" strike="noStrike" noProof="0">
                          <a:solidFill>
                            <a:srgbClr val="000000"/>
                          </a:solidFill>
                          <a:latin typeface="League Spartan"/>
                        </a:rPr>
                        <a:t>.</a:t>
                      </a:r>
                    </a:p>
                  </a:txBody>
                  <a:tcPr/>
                </a:tc>
                <a:tc>
                  <a:txBody>
                    <a:bodyPr/>
                    <a:lstStyle/>
                    <a:p>
                      <a:pPr lvl="0" algn="l">
                        <a:buNone/>
                      </a:pPr>
                      <a:r>
                        <a:rPr lang="en-US" sz="800">
                          <a:solidFill>
                            <a:srgbClr val="000000"/>
                          </a:solidFill>
                          <a:latin typeface="League Spartan"/>
                        </a:rPr>
                        <a:t>10 min (max)</a:t>
                      </a:r>
                    </a:p>
                  </a:txBody>
                  <a:tcPr/>
                </a:tc>
                <a:extLst>
                  <a:ext uri="{0D108BD9-81ED-4DB2-BD59-A6C34878D82A}">
                    <a16:rowId xmlns:a16="http://schemas.microsoft.com/office/drawing/2014/main" val="1971360126"/>
                  </a:ext>
                </a:extLst>
              </a:tr>
              <a:tr h="286737">
                <a:tc>
                  <a:txBody>
                    <a:bodyPr/>
                    <a:lstStyle/>
                    <a:p>
                      <a:pPr lvl="0" algn="l">
                        <a:buNone/>
                      </a:pPr>
                      <a:r>
                        <a:rPr lang="en" sz="800" b="0" i="0" u="none" strike="noStrike" noProof="0">
                          <a:solidFill>
                            <a:srgbClr val="000000"/>
                          </a:solidFill>
                          <a:latin typeface="League Spartan"/>
                        </a:rPr>
                        <a:t>Step 3</a:t>
                      </a:r>
                    </a:p>
                  </a:txBody>
                  <a:tcPr/>
                </a:tc>
                <a:tc>
                  <a:txBody>
                    <a:bodyPr/>
                    <a:lstStyle/>
                    <a:p>
                      <a:pPr lvl="0" algn="l">
                        <a:buNone/>
                      </a:pPr>
                      <a:r>
                        <a:rPr lang="en" sz="800" b="0" i="0" u="none" strike="noStrike" noProof="0">
                          <a:solidFill>
                            <a:srgbClr val="000000"/>
                          </a:solidFill>
                          <a:latin typeface="League Spartan"/>
                        </a:rPr>
                        <a:t>Individually</a:t>
                      </a:r>
                    </a:p>
                  </a:txBody>
                  <a:tcPr/>
                </a:tc>
                <a:tc>
                  <a:txBody>
                    <a:bodyPr/>
                    <a:lstStyle/>
                    <a:p>
                      <a:pPr lvl="0" algn="l">
                        <a:lnSpc>
                          <a:spcPct val="100000"/>
                        </a:lnSpc>
                        <a:spcBef>
                          <a:spcPts val="0"/>
                        </a:spcBef>
                        <a:spcAft>
                          <a:spcPts val="0"/>
                        </a:spcAft>
                        <a:buNone/>
                      </a:pPr>
                      <a:r>
                        <a:rPr lang="en" sz="800" b="0" i="0" u="none" strike="noStrike" noProof="0">
                          <a:solidFill>
                            <a:srgbClr val="000000"/>
                          </a:solidFill>
                          <a:latin typeface="League Spartan"/>
                        </a:rPr>
                        <a:t>Answer the ‘How might we solve this?’-question for the identified hurdles or challenges.</a:t>
                      </a:r>
                    </a:p>
                  </a:txBody>
                  <a:tcPr/>
                </a:tc>
                <a:tc>
                  <a:txBody>
                    <a:bodyPr/>
                    <a:lstStyle/>
                    <a:p>
                      <a:pPr lvl="0" algn="l">
                        <a:buNone/>
                      </a:pPr>
                      <a:r>
                        <a:rPr lang="en-US" sz="800">
                          <a:solidFill>
                            <a:srgbClr val="000000"/>
                          </a:solidFill>
                          <a:latin typeface="League Spartan"/>
                        </a:rPr>
                        <a:t>5 min</a:t>
                      </a:r>
                    </a:p>
                  </a:txBody>
                  <a:tcPr/>
                </a:tc>
                <a:extLst>
                  <a:ext uri="{0D108BD9-81ED-4DB2-BD59-A6C34878D82A}">
                    <a16:rowId xmlns:a16="http://schemas.microsoft.com/office/drawing/2014/main" val="132797657"/>
                  </a:ext>
                </a:extLst>
              </a:tr>
              <a:tr h="220054">
                <a:tc>
                  <a:txBody>
                    <a:bodyPr/>
                    <a:lstStyle/>
                    <a:p>
                      <a:pPr lvl="0" algn="l">
                        <a:buNone/>
                      </a:pPr>
                      <a:r>
                        <a:rPr lang="en" sz="800" b="0" i="0" u="none" strike="noStrike" noProof="0">
                          <a:solidFill>
                            <a:srgbClr val="000000"/>
                          </a:solidFill>
                          <a:latin typeface="League Spartan"/>
                        </a:rPr>
                        <a:t>Step 4</a:t>
                      </a:r>
                    </a:p>
                  </a:txBody>
                  <a:tcPr/>
                </a:tc>
                <a:tc>
                  <a:txBody>
                    <a:bodyPr/>
                    <a:lstStyle/>
                    <a:p>
                      <a:pPr lvl="0" algn="l">
                        <a:buNone/>
                      </a:pPr>
                      <a:r>
                        <a:rPr lang="en" sz="800" b="0" i="0" u="none" strike="noStrike" noProof="0">
                          <a:solidFill>
                            <a:srgbClr val="000000"/>
                          </a:solidFill>
                          <a:latin typeface="League Spartan"/>
                        </a:rPr>
                        <a:t>In small group </a:t>
                      </a:r>
                      <a:endParaRPr lang="en-US" sz="800">
                        <a:latin typeface="League Spartan"/>
                      </a:endParaRPr>
                    </a:p>
                  </a:txBody>
                  <a:tcPr/>
                </a:tc>
                <a:tc>
                  <a:txBody>
                    <a:bodyPr/>
                    <a:lstStyle/>
                    <a:p>
                      <a:pPr lvl="0" algn="l">
                        <a:buNone/>
                      </a:pPr>
                      <a:r>
                        <a:rPr lang="en" sz="800" b="0" i="0" u="none" strike="noStrike" noProof="0">
                          <a:solidFill>
                            <a:srgbClr val="000000"/>
                          </a:solidFill>
                          <a:latin typeface="League Spartan"/>
                        </a:rPr>
                        <a:t>Group &amp; discuss ‘How might we solve this?' </a:t>
                      </a:r>
                      <a:r>
                        <a:rPr lang="en" sz="800" b="0" i="0" u="none" strike="noStrike" noProof="0" err="1">
                          <a:solidFill>
                            <a:srgbClr val="000000"/>
                          </a:solidFill>
                          <a:latin typeface="League Spartan"/>
                        </a:rPr>
                        <a:t>post-its</a:t>
                      </a:r>
                      <a:r>
                        <a:rPr lang="en" sz="800" b="0" i="0" u="none" strike="noStrike" noProof="0">
                          <a:solidFill>
                            <a:srgbClr val="000000"/>
                          </a:solidFill>
                          <a:latin typeface="League Spartan"/>
                        </a:rPr>
                        <a:t>.</a:t>
                      </a:r>
                      <a:endParaRPr lang="en-US" sz="800">
                        <a:latin typeface="League Spartan"/>
                      </a:endParaRPr>
                    </a:p>
                  </a:txBody>
                  <a:tcPr/>
                </a:tc>
                <a:tc>
                  <a:txBody>
                    <a:bodyPr/>
                    <a:lstStyle/>
                    <a:p>
                      <a:pPr lvl="0">
                        <a:buNone/>
                      </a:pPr>
                      <a:r>
                        <a:rPr lang="en-US" sz="800">
                          <a:latin typeface="League Spartan"/>
                        </a:rPr>
                        <a:t>10 min (max)</a:t>
                      </a:r>
                    </a:p>
                  </a:txBody>
                  <a:tcPr/>
                </a:tc>
                <a:extLst>
                  <a:ext uri="{0D108BD9-81ED-4DB2-BD59-A6C34878D82A}">
                    <a16:rowId xmlns:a16="http://schemas.microsoft.com/office/drawing/2014/main" val="1890732636"/>
                  </a:ext>
                </a:extLst>
              </a:tr>
            </a:tbl>
          </a:graphicData>
        </a:graphic>
      </p:graphicFrame>
      <p:sp>
        <p:nvSpPr>
          <p:cNvPr id="5" name="TextBox 4">
            <a:extLst>
              <a:ext uri="{FF2B5EF4-FFF2-40B4-BE49-F238E27FC236}">
                <a16:creationId xmlns:a16="http://schemas.microsoft.com/office/drawing/2014/main" id="{DAB71B74-AD99-D029-6313-3B643BF28072}"/>
              </a:ext>
            </a:extLst>
          </p:cNvPr>
          <p:cNvSpPr txBox="1"/>
          <p:nvPr/>
        </p:nvSpPr>
        <p:spPr>
          <a:xfrm rot="16200000">
            <a:off x="3972181" y="4360905"/>
            <a:ext cx="119448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atin typeface="League Spartan"/>
              </a:rPr>
              <a:t>⏲️TIMING</a:t>
            </a:r>
          </a:p>
        </p:txBody>
      </p:sp>
    </p:spTree>
    <p:extLst>
      <p:ext uri="{BB962C8B-B14F-4D97-AF65-F5344CB8AC3E}">
        <p14:creationId xmlns:p14="http://schemas.microsoft.com/office/powerpoint/2010/main" val="30799647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p:nvPr/>
        </p:nvSpPr>
        <p:spPr>
          <a:xfrm>
            <a:off x="289950" y="310800"/>
            <a:ext cx="8564100" cy="4521900"/>
          </a:xfrm>
          <a:prstGeom prst="rect">
            <a:avLst/>
          </a:prstGeom>
          <a:solidFill>
            <a:srgbClr val="FCE5C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19"/>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a:lnSpc>
                <a:spcPct val="100000"/>
              </a:lnSpc>
              <a:spcBef>
                <a:spcPts val="0"/>
              </a:spcBef>
              <a:spcAft>
                <a:spcPts val="0"/>
              </a:spcAft>
              <a:buNone/>
            </a:pPr>
            <a:r>
              <a:rPr lang="en-BE" b="1">
                <a:latin typeface="League Spartan"/>
                <a:sym typeface="League Spartan"/>
              </a:rPr>
              <a:t>WRAP-UP</a:t>
            </a:r>
            <a:endParaRPr lang="en-US"/>
          </a:p>
        </p:txBody>
      </p:sp>
    </p:spTree>
    <p:extLst>
      <p:ext uri="{BB962C8B-B14F-4D97-AF65-F5344CB8AC3E}">
        <p14:creationId xmlns:p14="http://schemas.microsoft.com/office/powerpoint/2010/main" val="36140098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r>
              <a:rPr lang="en-BE" b="1">
                <a:latin typeface="League Spartan"/>
                <a:sym typeface="League Spartan"/>
              </a:rPr>
              <a:t>Web archival literacy</a:t>
            </a:r>
            <a:endParaRPr lang="en-US"/>
          </a:p>
        </p:txBody>
      </p:sp>
      <p:sp>
        <p:nvSpPr>
          <p:cNvPr id="4" name="TextBox 3">
            <a:extLst>
              <a:ext uri="{FF2B5EF4-FFF2-40B4-BE49-F238E27FC236}">
                <a16:creationId xmlns:a16="http://schemas.microsoft.com/office/drawing/2014/main" id="{5DBB249E-B2F1-AE81-B2B4-7BD28F9FBC93}"/>
              </a:ext>
            </a:extLst>
          </p:cNvPr>
          <p:cNvSpPr txBox="1"/>
          <p:nvPr/>
        </p:nvSpPr>
        <p:spPr>
          <a:xfrm>
            <a:off x="1880071" y="3195279"/>
            <a:ext cx="5389874"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i="1"/>
              <a:t>Development of an instrument to assess researchers' engagement with web archives and archived web content.</a:t>
            </a:r>
            <a:endParaRPr lang="en-US"/>
          </a:p>
          <a:p>
            <a:pPr algn="ctr"/>
            <a:endParaRPr lang="en-US" i="1">
              <a:latin typeface="League Spartan"/>
              <a:cs typeface="Calibri"/>
            </a:endParaRPr>
          </a:p>
        </p:txBody>
      </p:sp>
    </p:spTree>
    <p:extLst>
      <p:ext uri="{BB962C8B-B14F-4D97-AF65-F5344CB8AC3E}">
        <p14:creationId xmlns:p14="http://schemas.microsoft.com/office/powerpoint/2010/main" val="38847662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4B831-7538-A7B8-7A14-E84BD2EBB135}"/>
              </a:ext>
            </a:extLst>
          </p:cNvPr>
          <p:cNvSpPr>
            <a:spLocks noGrp="1"/>
          </p:cNvSpPr>
          <p:nvPr>
            <p:ph type="title"/>
          </p:nvPr>
        </p:nvSpPr>
        <p:spPr/>
        <p:txBody>
          <a:bodyPr>
            <a:normAutofit fontScale="90000"/>
          </a:bodyPr>
          <a:lstStyle/>
          <a:p>
            <a:r>
              <a:rPr lang="en-US" b="1">
                <a:latin typeface="League Spartan"/>
              </a:rPr>
              <a:t>Research user needs &amp; requirements</a:t>
            </a:r>
          </a:p>
        </p:txBody>
      </p:sp>
      <p:sp>
        <p:nvSpPr>
          <p:cNvPr id="3" name="Text Placeholder 2">
            <a:extLst>
              <a:ext uri="{FF2B5EF4-FFF2-40B4-BE49-F238E27FC236}">
                <a16:creationId xmlns:a16="http://schemas.microsoft.com/office/drawing/2014/main" id="{C971EB13-B4D9-C62F-659C-F5C1BE6D2610}"/>
              </a:ext>
            </a:extLst>
          </p:cNvPr>
          <p:cNvSpPr>
            <a:spLocks noGrp="1"/>
          </p:cNvSpPr>
          <p:nvPr>
            <p:ph type="body" idx="1"/>
          </p:nvPr>
        </p:nvSpPr>
        <p:spPr/>
        <p:txBody>
          <a:bodyPr/>
          <a:lstStyle/>
          <a:p>
            <a:pPr>
              <a:lnSpc>
                <a:spcPct val="114999"/>
              </a:lnSpc>
            </a:pPr>
            <a:r>
              <a:rPr lang="en-US">
                <a:latin typeface="League Spartan"/>
              </a:rPr>
              <a:t>We see many different challenges and hurdles for working with archived </a:t>
            </a:r>
            <a:r>
              <a:rPr lang="en-US" err="1">
                <a:latin typeface="League Spartan"/>
              </a:rPr>
              <a:t>webcontent</a:t>
            </a:r>
            <a:endParaRPr lang="en-US">
              <a:latin typeface="League Spartan"/>
            </a:endParaRPr>
          </a:p>
          <a:p>
            <a:pPr marL="114300" indent="0">
              <a:lnSpc>
                <a:spcPct val="114999"/>
              </a:lnSpc>
              <a:buNone/>
            </a:pPr>
            <a:endParaRPr lang="en-US">
              <a:latin typeface="League Spartan"/>
            </a:endParaRPr>
          </a:p>
          <a:p>
            <a:pPr>
              <a:lnSpc>
                <a:spcPct val="114999"/>
              </a:lnSpc>
            </a:pPr>
            <a:r>
              <a:rPr lang="en-US">
                <a:latin typeface="League Spartan"/>
              </a:rPr>
              <a:t>Researcher's skills and knowledge are important to work with web archives</a:t>
            </a:r>
          </a:p>
          <a:p>
            <a:pPr marL="114300" indent="0">
              <a:lnSpc>
                <a:spcPct val="114999"/>
              </a:lnSpc>
              <a:buNone/>
            </a:pPr>
            <a:endParaRPr lang="en-US">
              <a:latin typeface="League Spartan"/>
            </a:endParaRPr>
          </a:p>
          <a:p>
            <a:pPr>
              <a:lnSpc>
                <a:spcPct val="114999"/>
              </a:lnSpc>
            </a:pPr>
            <a:r>
              <a:rPr lang="en-US">
                <a:latin typeface="League Spartan"/>
              </a:rPr>
              <a:t>Introduction of the concept "</a:t>
            </a:r>
            <a:r>
              <a:rPr lang="en-US" b="1">
                <a:latin typeface="League Spartan"/>
              </a:rPr>
              <a:t>Web Archival Literacy</a:t>
            </a:r>
            <a:r>
              <a:rPr lang="en-US">
                <a:latin typeface="League Spartan"/>
              </a:rPr>
              <a:t>"</a:t>
            </a:r>
          </a:p>
          <a:p>
            <a:pPr>
              <a:lnSpc>
                <a:spcPct val="114999"/>
              </a:lnSpc>
            </a:pPr>
            <a:endParaRPr lang="en-US"/>
          </a:p>
        </p:txBody>
      </p:sp>
    </p:spTree>
    <p:extLst>
      <p:ext uri="{BB962C8B-B14F-4D97-AF65-F5344CB8AC3E}">
        <p14:creationId xmlns:p14="http://schemas.microsoft.com/office/powerpoint/2010/main" val="19791627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3EB75-E09B-E86A-6A08-FBF24D592FC3}"/>
              </a:ext>
            </a:extLst>
          </p:cNvPr>
          <p:cNvSpPr>
            <a:spLocks noGrp="1"/>
          </p:cNvSpPr>
          <p:nvPr>
            <p:ph type="title"/>
          </p:nvPr>
        </p:nvSpPr>
        <p:spPr/>
        <p:txBody>
          <a:bodyPr>
            <a:normAutofit fontScale="90000"/>
          </a:bodyPr>
          <a:lstStyle/>
          <a:p>
            <a:r>
              <a:rPr lang="en-US" b="1">
                <a:latin typeface="League Spartan"/>
              </a:rPr>
              <a:t>What is web archival literacy?</a:t>
            </a:r>
          </a:p>
        </p:txBody>
      </p:sp>
      <p:sp>
        <p:nvSpPr>
          <p:cNvPr id="3" name="Text Placeholder 2">
            <a:extLst>
              <a:ext uri="{FF2B5EF4-FFF2-40B4-BE49-F238E27FC236}">
                <a16:creationId xmlns:a16="http://schemas.microsoft.com/office/drawing/2014/main" id="{2080AC07-1C2B-8F0B-E086-3CEBB38D376F}"/>
              </a:ext>
            </a:extLst>
          </p:cNvPr>
          <p:cNvSpPr>
            <a:spLocks noGrp="1"/>
          </p:cNvSpPr>
          <p:nvPr>
            <p:ph type="body" idx="1"/>
          </p:nvPr>
        </p:nvSpPr>
        <p:spPr/>
        <p:txBody>
          <a:bodyPr spcFirstLastPara="1" wrap="square" lIns="91425" tIns="91425" rIns="91425" bIns="91425" anchor="ctr" anchorCtr="0">
            <a:normAutofit/>
          </a:bodyPr>
          <a:lstStyle/>
          <a:p>
            <a:pPr marL="0" indent="0" algn="ctr">
              <a:lnSpc>
                <a:spcPct val="100000"/>
              </a:lnSpc>
              <a:buNone/>
            </a:pPr>
            <a:r>
              <a:rPr lang="en-US" sz="1400" i="1">
                <a:solidFill>
                  <a:srgbClr val="000000"/>
                </a:solidFill>
                <a:latin typeface="Segoe UI"/>
                <a:cs typeface="Segoe UI"/>
              </a:rPr>
              <a:t>Being </a:t>
            </a:r>
            <a:r>
              <a:rPr lang="en-US" sz="1400" b="1" i="1">
                <a:solidFill>
                  <a:srgbClr val="000000"/>
                </a:solidFill>
                <a:latin typeface="Segoe UI"/>
                <a:cs typeface="Segoe UI"/>
              </a:rPr>
              <a:t>aware </a:t>
            </a:r>
            <a:r>
              <a:rPr lang="en-US" sz="1400" i="1">
                <a:solidFill>
                  <a:srgbClr val="000000"/>
                </a:solidFill>
                <a:latin typeface="Segoe UI"/>
                <a:cs typeface="Segoe UI"/>
              </a:rPr>
              <a:t>and</a:t>
            </a:r>
            <a:r>
              <a:rPr lang="en-US" sz="1400" b="1" i="1">
                <a:solidFill>
                  <a:srgbClr val="000000"/>
                </a:solidFill>
                <a:latin typeface="Segoe UI"/>
                <a:cs typeface="Segoe UI"/>
              </a:rPr>
              <a:t> understand </a:t>
            </a:r>
            <a:r>
              <a:rPr lang="en-US" sz="1400" i="1">
                <a:solidFill>
                  <a:srgbClr val="000000"/>
                </a:solidFill>
                <a:latin typeface="Segoe UI"/>
                <a:cs typeface="Segoe UI"/>
              </a:rPr>
              <a:t>web archives,</a:t>
            </a:r>
            <a:endParaRPr lang="en-US" sz="1400">
              <a:solidFill>
                <a:srgbClr val="000000"/>
              </a:solidFill>
              <a:latin typeface="Segoe UI"/>
              <a:cs typeface="Segoe UI"/>
            </a:endParaRPr>
          </a:p>
          <a:p>
            <a:pPr marL="0" indent="0" algn="ctr">
              <a:lnSpc>
                <a:spcPct val="100000"/>
              </a:lnSpc>
              <a:buNone/>
            </a:pPr>
            <a:r>
              <a:rPr lang="en-US" sz="1400" i="1">
                <a:solidFill>
                  <a:srgbClr val="000000"/>
                </a:solidFill>
                <a:latin typeface="Segoe UI"/>
                <a:cs typeface="Segoe UI"/>
              </a:rPr>
              <a:t>to be able to </a:t>
            </a:r>
            <a:r>
              <a:rPr lang="en-US" sz="1400" b="1" i="1">
                <a:solidFill>
                  <a:srgbClr val="000000"/>
                </a:solidFill>
                <a:latin typeface="Segoe UI"/>
                <a:cs typeface="Segoe UI"/>
              </a:rPr>
              <a:t>access, find</a:t>
            </a:r>
            <a:r>
              <a:rPr lang="en-US" sz="1400" i="1">
                <a:solidFill>
                  <a:srgbClr val="000000"/>
                </a:solidFill>
                <a:latin typeface="Segoe UI"/>
                <a:cs typeface="Segoe UI"/>
              </a:rPr>
              <a:t> &amp; </a:t>
            </a:r>
            <a:r>
              <a:rPr lang="en-US" sz="1400" b="1" i="1">
                <a:solidFill>
                  <a:srgbClr val="000000"/>
                </a:solidFill>
                <a:latin typeface="Segoe UI"/>
                <a:cs typeface="Segoe UI"/>
              </a:rPr>
              <a:t>navigate</a:t>
            </a:r>
            <a:r>
              <a:rPr lang="en-US" sz="1400" i="1">
                <a:solidFill>
                  <a:srgbClr val="000000"/>
                </a:solidFill>
                <a:latin typeface="Segoe UI"/>
                <a:cs typeface="Segoe UI"/>
              </a:rPr>
              <a:t> web archive collections</a:t>
            </a:r>
            <a:endParaRPr lang="en-US" sz="1400">
              <a:solidFill>
                <a:srgbClr val="000000"/>
              </a:solidFill>
              <a:latin typeface="Segoe UI"/>
              <a:cs typeface="Segoe UI"/>
            </a:endParaRPr>
          </a:p>
          <a:p>
            <a:pPr marL="0" indent="0" algn="ctr">
              <a:lnSpc>
                <a:spcPct val="100000"/>
              </a:lnSpc>
              <a:buNone/>
            </a:pPr>
            <a:r>
              <a:rPr lang="en-US" sz="1400" i="1">
                <a:solidFill>
                  <a:srgbClr val="000000"/>
                </a:solidFill>
                <a:latin typeface="Segoe UI"/>
                <a:cs typeface="Segoe UI"/>
              </a:rPr>
              <a:t>in order to </a:t>
            </a:r>
            <a:r>
              <a:rPr lang="en-US" sz="1400" b="1" i="1">
                <a:solidFill>
                  <a:srgbClr val="000000"/>
                </a:solidFill>
                <a:latin typeface="Segoe UI"/>
                <a:cs typeface="Segoe UI"/>
              </a:rPr>
              <a:t>(critically) evaluate </a:t>
            </a:r>
            <a:r>
              <a:rPr lang="en-US" sz="1400" i="1">
                <a:solidFill>
                  <a:srgbClr val="000000"/>
                </a:solidFill>
                <a:latin typeface="Segoe UI"/>
                <a:cs typeface="Segoe UI"/>
              </a:rPr>
              <a:t>&amp; </a:t>
            </a:r>
            <a:r>
              <a:rPr lang="en-US" sz="1400" b="1" i="1">
                <a:solidFill>
                  <a:srgbClr val="000000"/>
                </a:solidFill>
                <a:latin typeface="Segoe UI"/>
                <a:cs typeface="Segoe UI"/>
              </a:rPr>
              <a:t>use</a:t>
            </a:r>
            <a:r>
              <a:rPr lang="en-US" sz="1400" i="1">
                <a:solidFill>
                  <a:srgbClr val="000000"/>
                </a:solidFill>
                <a:latin typeface="Segoe UI"/>
                <a:cs typeface="Segoe UI"/>
              </a:rPr>
              <a:t> archived </a:t>
            </a:r>
            <a:r>
              <a:rPr lang="en-US" sz="1400" i="1" err="1">
                <a:solidFill>
                  <a:srgbClr val="000000"/>
                </a:solidFill>
                <a:latin typeface="Segoe UI"/>
                <a:cs typeface="Segoe UI"/>
              </a:rPr>
              <a:t>webcontent</a:t>
            </a:r>
            <a:r>
              <a:rPr lang="en-US" sz="1400" i="1">
                <a:solidFill>
                  <a:srgbClr val="000000"/>
                </a:solidFill>
                <a:latin typeface="Segoe UI"/>
                <a:cs typeface="Segoe UI"/>
              </a:rPr>
              <a:t> as research data.</a:t>
            </a:r>
            <a:endParaRPr lang="en-US" sz="1400">
              <a:solidFill>
                <a:srgbClr val="000000"/>
              </a:solidFill>
              <a:latin typeface="Segoe UI"/>
              <a:cs typeface="Segoe UI"/>
            </a:endParaRPr>
          </a:p>
          <a:p>
            <a:pPr marL="0" indent="0" algn="ctr">
              <a:lnSpc>
                <a:spcPct val="100000"/>
              </a:lnSpc>
              <a:buNone/>
            </a:pPr>
            <a:endParaRPr lang="en-US" sz="1400" i="1">
              <a:solidFill>
                <a:srgbClr val="000000"/>
              </a:solidFill>
              <a:latin typeface="Segoe UI"/>
              <a:cs typeface="Segoe UI"/>
            </a:endParaRPr>
          </a:p>
          <a:p>
            <a:pPr marL="0" indent="0" algn="ctr">
              <a:lnSpc>
                <a:spcPct val="100000"/>
              </a:lnSpc>
              <a:buNone/>
            </a:pPr>
            <a:endParaRPr lang="en-US" sz="1400" i="1">
              <a:solidFill>
                <a:srgbClr val="000000"/>
              </a:solidFill>
              <a:latin typeface="Segoe UI"/>
              <a:cs typeface="Segoe UI"/>
            </a:endParaRPr>
          </a:p>
          <a:p>
            <a:pPr marL="0" indent="0" algn="ctr">
              <a:lnSpc>
                <a:spcPct val="100000"/>
              </a:lnSpc>
              <a:buNone/>
            </a:pPr>
            <a:br>
              <a:rPr lang="en-US" sz="1400"/>
            </a:br>
            <a:endParaRPr lang="en-US" sz="1400">
              <a:solidFill>
                <a:srgbClr val="000000"/>
              </a:solidFill>
            </a:endParaRPr>
          </a:p>
          <a:p>
            <a:pPr marL="114300" indent="0">
              <a:lnSpc>
                <a:spcPct val="114999"/>
              </a:lnSpc>
              <a:buNone/>
            </a:pPr>
            <a:endParaRPr lang="en-US"/>
          </a:p>
        </p:txBody>
      </p:sp>
    </p:spTree>
    <p:extLst>
      <p:ext uri="{BB962C8B-B14F-4D97-AF65-F5344CB8AC3E}">
        <p14:creationId xmlns:p14="http://schemas.microsoft.com/office/powerpoint/2010/main" val="376711644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3EB75-E09B-E86A-6A08-FBF24D592FC3}"/>
              </a:ext>
            </a:extLst>
          </p:cNvPr>
          <p:cNvSpPr>
            <a:spLocks noGrp="1"/>
          </p:cNvSpPr>
          <p:nvPr>
            <p:ph type="title"/>
          </p:nvPr>
        </p:nvSpPr>
        <p:spPr/>
        <p:txBody>
          <a:bodyPr>
            <a:normAutofit fontScale="90000"/>
          </a:bodyPr>
          <a:lstStyle/>
          <a:p>
            <a:r>
              <a:rPr lang="en-US" b="1">
                <a:latin typeface="League Spartan"/>
              </a:rPr>
              <a:t>Methodology for developing assessment instrument</a:t>
            </a:r>
            <a:endParaRPr lang="en-US"/>
          </a:p>
        </p:txBody>
      </p:sp>
      <p:sp>
        <p:nvSpPr>
          <p:cNvPr id="3" name="Text Placeholder 2">
            <a:extLst>
              <a:ext uri="{FF2B5EF4-FFF2-40B4-BE49-F238E27FC236}">
                <a16:creationId xmlns:a16="http://schemas.microsoft.com/office/drawing/2014/main" id="{2080AC07-1C2B-8F0B-E086-3CEBB38D376F}"/>
              </a:ext>
            </a:extLst>
          </p:cNvPr>
          <p:cNvSpPr>
            <a:spLocks noGrp="1"/>
          </p:cNvSpPr>
          <p:nvPr>
            <p:ph type="body" idx="1"/>
          </p:nvPr>
        </p:nvSpPr>
        <p:spPr/>
        <p:txBody>
          <a:bodyPr spcFirstLastPara="1" wrap="square" lIns="91425" tIns="91425" rIns="91425" bIns="91425" anchor="t" anchorCtr="0">
            <a:normAutofit fontScale="47500" lnSpcReduction="20000"/>
          </a:bodyPr>
          <a:lstStyle/>
          <a:p>
            <a:pPr marL="0" indent="0">
              <a:lnSpc>
                <a:spcPct val="100000"/>
              </a:lnSpc>
              <a:buNone/>
            </a:pPr>
            <a:r>
              <a:rPr lang="en-US" sz="2900" b="1">
                <a:solidFill>
                  <a:srgbClr val="000000"/>
                </a:solidFill>
                <a:latin typeface="League Spartan"/>
                <a:cs typeface="Segoe UI"/>
              </a:rPr>
              <a:t>Phase 1: Item generation &amp; scale development</a:t>
            </a:r>
          </a:p>
          <a:p>
            <a:pPr marL="0" indent="0">
              <a:lnSpc>
                <a:spcPct val="100000"/>
              </a:lnSpc>
              <a:buNone/>
            </a:pPr>
            <a:endParaRPr lang="en-US" sz="2900" b="1">
              <a:solidFill>
                <a:srgbClr val="000000"/>
              </a:solidFill>
              <a:latin typeface="League Spartan"/>
              <a:cs typeface="Segoe UI"/>
            </a:endParaRPr>
          </a:p>
          <a:p>
            <a:pPr indent="-457200">
              <a:lnSpc>
                <a:spcPct val="100000"/>
              </a:lnSpc>
              <a:buSzPts val="1800"/>
              <a:buAutoNum type="arabicPeriod"/>
            </a:pPr>
            <a:r>
              <a:rPr lang="en-US" sz="2300">
                <a:solidFill>
                  <a:srgbClr val="000000"/>
                </a:solidFill>
                <a:latin typeface="League Spartan"/>
                <a:cs typeface="Segoe UI"/>
              </a:rPr>
              <a:t>Literature review</a:t>
            </a:r>
          </a:p>
          <a:p>
            <a:pPr indent="-457200">
              <a:lnSpc>
                <a:spcPct val="100000"/>
              </a:lnSpc>
              <a:buAutoNum type="arabicPeriod"/>
            </a:pPr>
            <a:r>
              <a:rPr lang="en-US" sz="2300">
                <a:solidFill>
                  <a:srgbClr val="000000"/>
                </a:solidFill>
                <a:latin typeface="League Spartan"/>
                <a:cs typeface="Segoe UI"/>
              </a:rPr>
              <a:t>Expert panel: review in relevance (qualitative &amp; quantitative)</a:t>
            </a:r>
          </a:p>
          <a:p>
            <a:pPr indent="-457200">
              <a:lnSpc>
                <a:spcPct val="100000"/>
              </a:lnSpc>
              <a:buAutoNum type="arabicPeriod"/>
            </a:pPr>
            <a:r>
              <a:rPr lang="en-US" sz="2300">
                <a:solidFill>
                  <a:srgbClr val="000000"/>
                </a:solidFill>
                <a:highlight>
                  <a:srgbClr val="FFFF00"/>
                </a:highlight>
                <a:latin typeface="League Spartan"/>
                <a:cs typeface="Segoe UI"/>
              </a:rPr>
              <a:t>Target population: review in relevance (qualitative &amp; </a:t>
            </a:r>
            <a:r>
              <a:rPr lang="en-US" sz="2300" u="sng">
                <a:solidFill>
                  <a:srgbClr val="000000"/>
                </a:solidFill>
                <a:highlight>
                  <a:srgbClr val="FFFF00"/>
                </a:highlight>
                <a:latin typeface="League Spartan"/>
                <a:cs typeface="Segoe UI"/>
              </a:rPr>
              <a:t>quantitative</a:t>
            </a:r>
            <a:r>
              <a:rPr lang="en-US" sz="2300">
                <a:solidFill>
                  <a:srgbClr val="000000"/>
                </a:solidFill>
                <a:highlight>
                  <a:srgbClr val="FFFF00"/>
                </a:highlight>
                <a:latin typeface="League Spartan"/>
                <a:cs typeface="Segoe UI"/>
              </a:rPr>
              <a:t>)</a:t>
            </a:r>
          </a:p>
          <a:p>
            <a:pPr indent="-457200">
              <a:lnSpc>
                <a:spcPct val="100000"/>
              </a:lnSpc>
              <a:buSzPts val="1800"/>
              <a:buAutoNum type="arabicPeriod"/>
            </a:pPr>
            <a:r>
              <a:rPr lang="en-US" sz="2300">
                <a:solidFill>
                  <a:srgbClr val="000000"/>
                </a:solidFill>
                <a:latin typeface="League Spartan"/>
                <a:cs typeface="Segoe UI"/>
              </a:rPr>
              <a:t>Combination of experts and target population: review in wording, grammar, scale and item allocation</a:t>
            </a:r>
          </a:p>
          <a:p>
            <a:pPr marL="0" indent="0">
              <a:lnSpc>
                <a:spcPct val="100000"/>
              </a:lnSpc>
              <a:buNone/>
            </a:pPr>
            <a:endParaRPr lang="en-US" sz="2900" i="1">
              <a:solidFill>
                <a:srgbClr val="000000"/>
              </a:solidFill>
              <a:latin typeface="League Spartan"/>
              <a:cs typeface="Segoe UI"/>
            </a:endParaRPr>
          </a:p>
          <a:p>
            <a:pPr marL="0" indent="0">
              <a:lnSpc>
                <a:spcPct val="100000"/>
              </a:lnSpc>
              <a:buNone/>
            </a:pPr>
            <a:r>
              <a:rPr lang="en-US" sz="2900" b="1">
                <a:solidFill>
                  <a:srgbClr val="000000"/>
                </a:solidFill>
                <a:latin typeface="League Spartan"/>
                <a:cs typeface="Segoe UI"/>
              </a:rPr>
              <a:t>Phase 2: Testing of the assessment instrument</a:t>
            </a:r>
          </a:p>
          <a:p>
            <a:pPr marL="0" indent="0">
              <a:lnSpc>
                <a:spcPct val="100000"/>
              </a:lnSpc>
              <a:buNone/>
            </a:pPr>
            <a:endParaRPr lang="en-US" sz="2900" b="1">
              <a:solidFill>
                <a:srgbClr val="000000"/>
              </a:solidFill>
              <a:latin typeface="League Spartan"/>
              <a:cs typeface="Segoe UI"/>
            </a:endParaRPr>
          </a:p>
          <a:p>
            <a:pPr>
              <a:lnSpc>
                <a:spcPct val="114999"/>
              </a:lnSpc>
              <a:buAutoNum type="arabicPeriod"/>
            </a:pPr>
            <a:r>
              <a:rPr lang="en-US" sz="2200">
                <a:solidFill>
                  <a:srgbClr val="000000"/>
                </a:solidFill>
                <a:latin typeface="League Spartan"/>
                <a:cs typeface="Segoe UI"/>
              </a:rPr>
              <a:t>Pre-testing the instrument using an online survey pilot (or include in an existing survey)</a:t>
            </a:r>
          </a:p>
          <a:p>
            <a:pPr>
              <a:lnSpc>
                <a:spcPct val="114999"/>
              </a:lnSpc>
              <a:buAutoNum type="arabicPeriod"/>
            </a:pPr>
            <a:r>
              <a:rPr lang="en-US" sz="2200">
                <a:solidFill>
                  <a:srgbClr val="000000"/>
                </a:solidFill>
                <a:latin typeface="League Spartan"/>
                <a:cs typeface="Segoe UI"/>
              </a:rPr>
              <a:t>Statistical analysis to test the psychometric properties of Web Archival Literacy:</a:t>
            </a:r>
          </a:p>
          <a:p>
            <a:pPr lvl="1">
              <a:lnSpc>
                <a:spcPct val="114999"/>
              </a:lnSpc>
              <a:buSzPts val="1800"/>
            </a:pPr>
            <a:r>
              <a:rPr lang="en-US" sz="2200">
                <a:solidFill>
                  <a:srgbClr val="000000"/>
                </a:solidFill>
                <a:latin typeface="League Spartan"/>
                <a:cs typeface="Segoe UI"/>
              </a:rPr>
              <a:t>Construct validity: exploratory and confirmatory factor analysis</a:t>
            </a:r>
            <a:endParaRPr lang="en-US" sz="2200">
              <a:latin typeface="League Spartan"/>
            </a:endParaRPr>
          </a:p>
          <a:p>
            <a:pPr lvl="1">
              <a:lnSpc>
                <a:spcPct val="114999"/>
              </a:lnSpc>
              <a:buSzPts val="1800"/>
            </a:pPr>
            <a:r>
              <a:rPr lang="en-US" sz="2200">
                <a:solidFill>
                  <a:srgbClr val="000000"/>
                </a:solidFill>
                <a:latin typeface="League Spartan"/>
                <a:cs typeface="Segoe UI"/>
              </a:rPr>
              <a:t>Item convergent validity</a:t>
            </a:r>
            <a:endParaRPr lang="en-US" sz="2200">
              <a:latin typeface="League Spartan"/>
            </a:endParaRPr>
          </a:p>
          <a:p>
            <a:pPr lvl="1">
              <a:lnSpc>
                <a:spcPct val="114999"/>
              </a:lnSpc>
            </a:pPr>
            <a:r>
              <a:rPr lang="en-US" sz="2200">
                <a:solidFill>
                  <a:srgbClr val="000000"/>
                </a:solidFill>
                <a:latin typeface="League Spartan"/>
                <a:cs typeface="Segoe UI"/>
              </a:rPr>
              <a:t>Internal consistency (reliability)</a:t>
            </a:r>
            <a:endParaRPr lang="en-US" sz="2200">
              <a:latin typeface="League Spartan"/>
            </a:endParaRPr>
          </a:p>
          <a:p>
            <a:pPr lvl="1">
              <a:lnSpc>
                <a:spcPct val="114999"/>
              </a:lnSpc>
              <a:buSzPts val="1800"/>
            </a:pPr>
            <a:r>
              <a:rPr lang="en-US" sz="2200">
                <a:solidFill>
                  <a:srgbClr val="000000"/>
                </a:solidFill>
                <a:latin typeface="League Spartan"/>
                <a:cs typeface="Segoe UI"/>
              </a:rPr>
              <a:t>Concurrent validity</a:t>
            </a:r>
            <a:endParaRPr lang="en-US" sz="2200">
              <a:latin typeface="League Spartan"/>
            </a:endParaRPr>
          </a:p>
          <a:p>
            <a:pPr marL="114300" indent="0">
              <a:lnSpc>
                <a:spcPct val="114999"/>
              </a:lnSpc>
              <a:buNone/>
            </a:pPr>
            <a:endParaRPr lang="en-US" sz="1400">
              <a:solidFill>
                <a:srgbClr val="000000"/>
              </a:solidFill>
              <a:latin typeface="Montserrat"/>
              <a:cs typeface="Segoe UI"/>
            </a:endParaRPr>
          </a:p>
          <a:p>
            <a:pPr marL="285750" indent="-285750">
              <a:lnSpc>
                <a:spcPct val="114999"/>
              </a:lnSpc>
              <a:buAutoNum type="arabicPeriod"/>
            </a:pPr>
            <a:endParaRPr lang="en-US" sz="1400">
              <a:solidFill>
                <a:srgbClr val="000000"/>
              </a:solidFill>
              <a:latin typeface="Montserrat"/>
              <a:cs typeface="Segoe UI"/>
            </a:endParaRPr>
          </a:p>
          <a:p>
            <a:pPr marL="0" indent="0">
              <a:lnSpc>
                <a:spcPct val="100000"/>
              </a:lnSpc>
              <a:buNone/>
            </a:pPr>
            <a:endParaRPr lang="en-US" sz="1400" i="1">
              <a:solidFill>
                <a:srgbClr val="000000"/>
              </a:solidFill>
              <a:latin typeface="League Spartan"/>
              <a:cs typeface="Segoe UI"/>
            </a:endParaRPr>
          </a:p>
          <a:p>
            <a:pPr marL="0" indent="0">
              <a:lnSpc>
                <a:spcPct val="100000"/>
              </a:lnSpc>
              <a:buNone/>
            </a:pPr>
            <a:endParaRPr lang="en-US" sz="1400" i="1">
              <a:solidFill>
                <a:srgbClr val="000000"/>
              </a:solidFill>
              <a:latin typeface="League Spartan"/>
              <a:cs typeface="Segoe UI"/>
            </a:endParaRPr>
          </a:p>
          <a:p>
            <a:pPr marL="457200" lvl="1">
              <a:lnSpc>
                <a:spcPct val="100000"/>
              </a:lnSpc>
            </a:pPr>
            <a:endParaRPr lang="en-US" sz="1000" i="1">
              <a:solidFill>
                <a:srgbClr val="000000"/>
              </a:solidFill>
              <a:latin typeface="League Spartan"/>
              <a:cs typeface="Segoe UI"/>
            </a:endParaRPr>
          </a:p>
          <a:p>
            <a:pPr marL="0" indent="0">
              <a:lnSpc>
                <a:spcPct val="100000"/>
              </a:lnSpc>
              <a:buNone/>
            </a:pPr>
            <a:endParaRPr lang="en-US" sz="1400" i="1">
              <a:solidFill>
                <a:srgbClr val="000000"/>
              </a:solidFill>
              <a:latin typeface="Segoe UI"/>
              <a:cs typeface="Segoe UI"/>
            </a:endParaRPr>
          </a:p>
          <a:p>
            <a:pPr marL="0" indent="0" algn="ctr">
              <a:lnSpc>
                <a:spcPct val="100000"/>
              </a:lnSpc>
              <a:buNone/>
            </a:pPr>
            <a:endParaRPr lang="en-US" sz="1400" i="1">
              <a:solidFill>
                <a:srgbClr val="000000"/>
              </a:solidFill>
              <a:latin typeface="Segoe UI"/>
              <a:cs typeface="Segoe UI"/>
            </a:endParaRPr>
          </a:p>
          <a:p>
            <a:pPr marL="0" indent="0" algn="ctr">
              <a:lnSpc>
                <a:spcPct val="100000"/>
              </a:lnSpc>
              <a:buNone/>
            </a:pPr>
            <a:endParaRPr lang="en-US" sz="1400" i="1">
              <a:solidFill>
                <a:srgbClr val="000000"/>
              </a:solidFill>
              <a:latin typeface="Segoe UI"/>
              <a:cs typeface="Segoe UI"/>
            </a:endParaRPr>
          </a:p>
          <a:p>
            <a:pPr marL="0" indent="0" algn="ctr">
              <a:lnSpc>
                <a:spcPct val="100000"/>
              </a:lnSpc>
              <a:buNone/>
            </a:pPr>
            <a:br>
              <a:rPr lang="en-US" sz="1400"/>
            </a:br>
            <a:endParaRPr lang="en-US" sz="1400">
              <a:solidFill>
                <a:srgbClr val="000000"/>
              </a:solidFill>
            </a:endParaRPr>
          </a:p>
          <a:p>
            <a:pPr marL="114300" indent="0">
              <a:lnSpc>
                <a:spcPct val="114999"/>
              </a:lnSpc>
              <a:buNone/>
            </a:pPr>
            <a:endParaRPr lang="en-US"/>
          </a:p>
        </p:txBody>
      </p:sp>
    </p:spTree>
    <p:extLst>
      <p:ext uri="{BB962C8B-B14F-4D97-AF65-F5344CB8AC3E}">
        <p14:creationId xmlns:p14="http://schemas.microsoft.com/office/powerpoint/2010/main" val="32993666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1444606"/>
            <a:ext cx="8520600" cy="841800"/>
          </a:xfrm>
          <a:prstGeom prst="rect">
            <a:avLst/>
          </a:prstGeom>
          <a:noFill/>
          <a:ln>
            <a:noFill/>
          </a:ln>
        </p:spPr>
        <p:txBody>
          <a:bodyPr spcFirstLastPara="1" wrap="square" lIns="91425" tIns="91425" rIns="91425" bIns="91425" anchor="ctr" anchorCtr="0">
            <a:normAutofit/>
          </a:bodyPr>
          <a:lstStyle/>
          <a:p>
            <a:r>
              <a:rPr lang="en-BE" b="1">
                <a:latin typeface="League Spartan"/>
                <a:sym typeface="League Spartan"/>
              </a:rPr>
              <a:t>SURVEY "Web Archival Literacy"</a:t>
            </a:r>
            <a:endParaRPr lang="en-US"/>
          </a:p>
        </p:txBody>
      </p:sp>
      <p:sp>
        <p:nvSpPr>
          <p:cNvPr id="3" name="TextBox 2">
            <a:extLst>
              <a:ext uri="{FF2B5EF4-FFF2-40B4-BE49-F238E27FC236}">
                <a16:creationId xmlns:a16="http://schemas.microsoft.com/office/drawing/2014/main" id="{ED015CE6-45A9-BBA7-5C7E-C8A87E725BBC}"/>
              </a:ext>
            </a:extLst>
          </p:cNvPr>
          <p:cNvSpPr txBox="1"/>
          <p:nvPr/>
        </p:nvSpPr>
        <p:spPr>
          <a:xfrm>
            <a:off x="3205046" y="2357089"/>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hlinkClick r:id="rId3"/>
              </a:rPr>
              <a:t>https://bit.ly/dhbeneluxsurvey</a:t>
            </a:r>
            <a:r>
              <a:rPr lang="en-US"/>
              <a:t> </a:t>
            </a:r>
          </a:p>
        </p:txBody>
      </p:sp>
      <p:pic>
        <p:nvPicPr>
          <p:cNvPr id="4" name="Picture 3" descr="A qr code with a white background&#10;&#10;Description automatically generated">
            <a:extLst>
              <a:ext uri="{FF2B5EF4-FFF2-40B4-BE49-F238E27FC236}">
                <a16:creationId xmlns:a16="http://schemas.microsoft.com/office/drawing/2014/main" id="{F26135E5-654E-6712-BAFA-FF44AB1625B9}"/>
              </a:ext>
            </a:extLst>
          </p:cNvPr>
          <p:cNvPicPr>
            <a:picLocks noChangeAspect="1"/>
          </p:cNvPicPr>
          <p:nvPr/>
        </p:nvPicPr>
        <p:blipFill>
          <a:blip r:embed="rId4"/>
          <a:stretch>
            <a:fillRect/>
          </a:stretch>
        </p:blipFill>
        <p:spPr>
          <a:xfrm>
            <a:off x="3634482" y="2992282"/>
            <a:ext cx="1878052" cy="1864113"/>
          </a:xfrm>
          <a:prstGeom prst="rect">
            <a:avLst/>
          </a:prstGeom>
        </p:spPr>
      </p:pic>
    </p:spTree>
    <p:extLst>
      <p:ext uri="{BB962C8B-B14F-4D97-AF65-F5344CB8AC3E}">
        <p14:creationId xmlns:p14="http://schemas.microsoft.com/office/powerpoint/2010/main" val="20816885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r>
              <a:rPr lang="en-BE" b="1">
                <a:latin typeface="League Spartan"/>
                <a:sym typeface="League Spartan"/>
              </a:rPr>
              <a:t>Thank you!</a:t>
            </a:r>
            <a:endParaRPr lang="en-US"/>
          </a:p>
        </p:txBody>
      </p:sp>
      <p:sp>
        <p:nvSpPr>
          <p:cNvPr id="4" name="TextBox 3">
            <a:extLst>
              <a:ext uri="{FF2B5EF4-FFF2-40B4-BE49-F238E27FC236}">
                <a16:creationId xmlns:a16="http://schemas.microsoft.com/office/drawing/2014/main" id="{5DBB249E-B2F1-AE81-B2B4-7BD28F9FBC93}"/>
              </a:ext>
            </a:extLst>
          </p:cNvPr>
          <p:cNvSpPr txBox="1"/>
          <p:nvPr/>
        </p:nvSpPr>
        <p:spPr>
          <a:xfrm>
            <a:off x="1880071" y="3195279"/>
            <a:ext cx="538987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i="1"/>
              <a:t>PS: Don't forget to fill out the paper questionnaire!</a:t>
            </a:r>
            <a:endParaRPr lang="en-US"/>
          </a:p>
          <a:p>
            <a:pPr algn="ctr"/>
            <a:endParaRPr lang="en-US" i="1">
              <a:latin typeface="League Spartan"/>
              <a:cs typeface="Calibri"/>
            </a:endParaRPr>
          </a:p>
        </p:txBody>
      </p:sp>
    </p:spTree>
    <p:extLst>
      <p:ext uri="{BB962C8B-B14F-4D97-AF65-F5344CB8AC3E}">
        <p14:creationId xmlns:p14="http://schemas.microsoft.com/office/powerpoint/2010/main" val="1995625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E5E8F-3C65-1938-81E1-92DF601DF01F}"/>
              </a:ext>
            </a:extLst>
          </p:cNvPr>
          <p:cNvSpPr>
            <a:spLocks noGrp="1"/>
          </p:cNvSpPr>
          <p:nvPr>
            <p:ph type="title"/>
          </p:nvPr>
        </p:nvSpPr>
        <p:spPr>
          <a:xfrm>
            <a:off x="311700" y="2150850"/>
            <a:ext cx="5340079" cy="841800"/>
          </a:xfrm>
        </p:spPr>
        <p:txBody>
          <a:bodyPr>
            <a:normAutofit fontScale="90000"/>
          </a:bodyPr>
          <a:lstStyle/>
          <a:p>
            <a:r>
              <a:rPr lang="en-US" b="1">
                <a:latin typeface="League Spartan"/>
              </a:rPr>
              <a:t>Have you ever used a web and/or social media archive?</a:t>
            </a:r>
            <a:endParaRPr lang="en-US" b="1"/>
          </a:p>
        </p:txBody>
      </p:sp>
      <p:pic>
        <p:nvPicPr>
          <p:cNvPr id="4" name="Picture 3" descr="A close up of hands reaching for each other&#10;&#10;Description automatically generated">
            <a:extLst>
              <a:ext uri="{FF2B5EF4-FFF2-40B4-BE49-F238E27FC236}">
                <a16:creationId xmlns:a16="http://schemas.microsoft.com/office/drawing/2014/main" id="{0E634A82-16A5-E89B-3F06-A65290D6E42E}"/>
              </a:ext>
            </a:extLst>
          </p:cNvPr>
          <p:cNvPicPr>
            <a:picLocks noChangeAspect="1"/>
          </p:cNvPicPr>
          <p:nvPr/>
        </p:nvPicPr>
        <p:blipFill>
          <a:blip r:embed="rId2"/>
          <a:stretch>
            <a:fillRect/>
          </a:stretch>
        </p:blipFill>
        <p:spPr>
          <a:xfrm>
            <a:off x="5723569" y="1657"/>
            <a:ext cx="3424287" cy="5140186"/>
          </a:xfrm>
          <a:prstGeom prst="rect">
            <a:avLst/>
          </a:prstGeom>
        </p:spPr>
      </p:pic>
      <p:sp>
        <p:nvSpPr>
          <p:cNvPr id="6" name="TextBox 5">
            <a:extLst>
              <a:ext uri="{FF2B5EF4-FFF2-40B4-BE49-F238E27FC236}">
                <a16:creationId xmlns:a16="http://schemas.microsoft.com/office/drawing/2014/main" id="{EC4AF325-633D-CE71-4B24-363FBC5694BE}"/>
              </a:ext>
            </a:extLst>
          </p:cNvPr>
          <p:cNvSpPr txBox="1"/>
          <p:nvPr/>
        </p:nvSpPr>
        <p:spPr>
          <a:xfrm>
            <a:off x="6938319" y="4968961"/>
            <a:ext cx="2743200" cy="2000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 b="1">
                <a:solidFill>
                  <a:srgbClr val="2C343E"/>
                </a:solidFill>
                <a:latin typeface="plusjakartasans"/>
              </a:rPr>
              <a:t>Image from </a:t>
            </a:r>
            <a:r>
              <a:rPr lang="en-US" sz="700" b="1" err="1">
                <a:solidFill>
                  <a:srgbClr val="2C343E"/>
                </a:solidFill>
                <a:latin typeface="plusjakartasans"/>
              </a:rPr>
              <a:t>cottonbro</a:t>
            </a:r>
            <a:r>
              <a:rPr lang="en-US" sz="700" b="1">
                <a:solidFill>
                  <a:srgbClr val="2C343E"/>
                </a:solidFill>
                <a:latin typeface="plusjakartasans"/>
              </a:rPr>
              <a:t> studio (</a:t>
            </a:r>
            <a:r>
              <a:rPr lang="en-US" sz="700" b="1" err="1">
                <a:solidFill>
                  <a:srgbClr val="2C343E"/>
                </a:solidFill>
                <a:latin typeface="plusjakartasans"/>
              </a:rPr>
              <a:t>Pexels</a:t>
            </a:r>
            <a:r>
              <a:rPr lang="en-US" sz="700" b="1">
                <a:solidFill>
                  <a:srgbClr val="2C343E"/>
                </a:solidFill>
                <a:latin typeface="plusjakartasans"/>
              </a:rPr>
              <a:t>)</a:t>
            </a:r>
          </a:p>
        </p:txBody>
      </p:sp>
    </p:spTree>
    <p:extLst>
      <p:ext uri="{BB962C8B-B14F-4D97-AF65-F5344CB8AC3E}">
        <p14:creationId xmlns:p14="http://schemas.microsoft.com/office/powerpoint/2010/main" val="42114907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C6381-C5F3-7FB8-C2EA-A4750C3F18E3}"/>
              </a:ext>
            </a:extLst>
          </p:cNvPr>
          <p:cNvSpPr>
            <a:spLocks noGrp="1"/>
          </p:cNvSpPr>
          <p:nvPr>
            <p:ph type="title"/>
          </p:nvPr>
        </p:nvSpPr>
        <p:spPr/>
        <p:txBody>
          <a:bodyPr>
            <a:normAutofit fontScale="90000"/>
          </a:bodyPr>
          <a:lstStyle/>
          <a:p>
            <a:r>
              <a:rPr lang="en-US" b="1">
                <a:latin typeface="League Spartan"/>
              </a:rPr>
              <a:t>Relevant information</a:t>
            </a:r>
          </a:p>
        </p:txBody>
      </p:sp>
      <p:sp>
        <p:nvSpPr>
          <p:cNvPr id="3" name="Text Placeholder 2">
            <a:extLst>
              <a:ext uri="{FF2B5EF4-FFF2-40B4-BE49-F238E27FC236}">
                <a16:creationId xmlns:a16="http://schemas.microsoft.com/office/drawing/2014/main" id="{1F0A0DE3-889E-B81B-E332-BC1952B7706F}"/>
              </a:ext>
            </a:extLst>
          </p:cNvPr>
          <p:cNvSpPr>
            <a:spLocks noGrp="1"/>
          </p:cNvSpPr>
          <p:nvPr>
            <p:ph type="body" idx="1"/>
          </p:nvPr>
        </p:nvSpPr>
        <p:spPr/>
        <p:txBody>
          <a:bodyPr>
            <a:normAutofit/>
          </a:bodyPr>
          <a:lstStyle/>
          <a:p>
            <a:pPr>
              <a:lnSpc>
                <a:spcPct val="114999"/>
              </a:lnSpc>
            </a:pPr>
            <a:r>
              <a:rPr lang="en-US" sz="1700">
                <a:latin typeface="League Spartan"/>
              </a:rPr>
              <a:t>BELGICAWEB project: </a:t>
            </a:r>
            <a:r>
              <a:rPr lang="en-US" sz="1700">
                <a:latin typeface="League Spartan"/>
                <a:hlinkClick r:id="rId2">
                  <a:extLst>
                    <a:ext uri="{A12FA001-AC4F-418D-AE19-62706E023703}">
                      <ahyp:hlinkClr xmlns:ahyp="http://schemas.microsoft.com/office/drawing/2018/hyperlinkcolor" val="tx"/>
                    </a:ext>
                  </a:extLst>
                </a:hlinkClick>
              </a:rPr>
              <a:t>https://www.kbr.be/en/projects/belgicaweb/</a:t>
            </a:r>
            <a:r>
              <a:rPr lang="en-US" sz="1700">
                <a:latin typeface="League Spartan"/>
              </a:rPr>
              <a:t> </a:t>
            </a:r>
          </a:p>
          <a:p>
            <a:pPr>
              <a:lnSpc>
                <a:spcPct val="114999"/>
              </a:lnSpc>
            </a:pPr>
            <a:r>
              <a:rPr lang="en-US" sz="1700">
                <a:latin typeface="League Spartan"/>
              </a:rPr>
              <a:t>BESOCIAL project: </a:t>
            </a:r>
            <a:r>
              <a:rPr lang="en-US" sz="1700">
                <a:latin typeface="League Spartan"/>
                <a:hlinkClick r:id="rId3">
                  <a:extLst>
                    <a:ext uri="{A12FA001-AC4F-418D-AE19-62706E023703}">
                      <ahyp:hlinkClr xmlns:ahyp="http://schemas.microsoft.com/office/drawing/2018/hyperlinkcolor" val="tx"/>
                    </a:ext>
                  </a:extLst>
                </a:hlinkClick>
              </a:rPr>
              <a:t>https://www.kbr.be/en/projects/besocial/</a:t>
            </a:r>
            <a:r>
              <a:rPr lang="en-US" sz="1700">
                <a:latin typeface="League Spartan"/>
              </a:rPr>
              <a:t> </a:t>
            </a:r>
          </a:p>
          <a:p>
            <a:pPr>
              <a:lnSpc>
                <a:spcPct val="114999"/>
              </a:lnSpc>
            </a:pPr>
            <a:r>
              <a:rPr lang="en-US" sz="1700">
                <a:latin typeface="League Spartan"/>
              </a:rPr>
              <a:t>PROMISE project: </a:t>
            </a:r>
            <a:r>
              <a:rPr lang="en-US" sz="1700">
                <a:latin typeface="League Spartan"/>
                <a:hlinkClick r:id="rId4">
                  <a:extLst>
                    <a:ext uri="{A12FA001-AC4F-418D-AE19-62706E023703}">
                      <ahyp:hlinkClr xmlns:ahyp="http://schemas.microsoft.com/office/drawing/2018/hyperlinkcolor" val="tx"/>
                    </a:ext>
                  </a:extLst>
                </a:hlinkClick>
              </a:rPr>
              <a:t>https://www.kbr.be/en/projects/promise-project/</a:t>
            </a:r>
            <a:r>
              <a:rPr lang="en-US" sz="1700">
                <a:latin typeface="League Spartan"/>
              </a:rPr>
              <a:t> </a:t>
            </a:r>
          </a:p>
          <a:p>
            <a:pPr>
              <a:lnSpc>
                <a:spcPct val="114999"/>
              </a:lnSpc>
            </a:pPr>
            <a:endParaRPr lang="en-US" sz="1700">
              <a:latin typeface="League Spartan"/>
            </a:endParaRPr>
          </a:p>
          <a:p>
            <a:pPr marL="114300" indent="0">
              <a:lnSpc>
                <a:spcPct val="114999"/>
              </a:lnSpc>
              <a:buNone/>
            </a:pPr>
            <a:r>
              <a:rPr lang="en-US" sz="1700">
                <a:latin typeface="League Spartan"/>
              </a:rPr>
              <a:t>Contact details:</a:t>
            </a:r>
          </a:p>
          <a:p>
            <a:pPr marL="285750" indent="-285750">
              <a:lnSpc>
                <a:spcPct val="100000"/>
              </a:lnSpc>
            </a:pPr>
            <a:r>
              <a:rPr lang="en-US" sz="1700">
                <a:latin typeface="League Spartan"/>
              </a:rPr>
              <a:t>Friedel </a:t>
            </a:r>
            <a:r>
              <a:rPr lang="en-US" sz="1700" err="1">
                <a:latin typeface="League Spartan"/>
              </a:rPr>
              <a:t>Geeraert</a:t>
            </a:r>
            <a:r>
              <a:rPr lang="en-US" sz="1700">
                <a:latin typeface="League Spartan"/>
              </a:rPr>
              <a:t>     (Friedel.Geeraert@kbr.be)</a:t>
            </a:r>
          </a:p>
          <a:p>
            <a:pPr marL="285750" indent="-285750">
              <a:lnSpc>
                <a:spcPct val="100000"/>
              </a:lnSpc>
            </a:pPr>
            <a:r>
              <a:rPr lang="en-US" sz="1700">
                <a:latin typeface="League Spartan"/>
              </a:rPr>
              <a:t>Christina </a:t>
            </a:r>
            <a:r>
              <a:rPr lang="en-US" sz="1700" err="1">
                <a:latin typeface="League Spartan"/>
              </a:rPr>
              <a:t>Vandendyck</a:t>
            </a:r>
            <a:r>
              <a:rPr lang="en-US" sz="1700">
                <a:latin typeface="League Spartan"/>
              </a:rPr>
              <a:t>  (Christina.vandendyck@kbr.be)</a:t>
            </a:r>
            <a:endParaRPr lang="en-US" sz="1700">
              <a:solidFill>
                <a:srgbClr val="000000"/>
              </a:solidFill>
              <a:latin typeface="League Spartan"/>
            </a:endParaRPr>
          </a:p>
          <a:p>
            <a:pPr marL="285750" indent="-285750">
              <a:lnSpc>
                <a:spcPct val="100000"/>
              </a:lnSpc>
            </a:pPr>
            <a:r>
              <a:rPr lang="en-US" sz="1700">
                <a:latin typeface="League Spartan"/>
              </a:rPr>
              <a:t>Peter </a:t>
            </a:r>
            <a:r>
              <a:rPr lang="en-US" sz="1700" err="1">
                <a:latin typeface="League Spartan"/>
              </a:rPr>
              <a:t>Mechant</a:t>
            </a:r>
            <a:r>
              <a:rPr lang="en-US" sz="1700">
                <a:latin typeface="League Spartan"/>
              </a:rPr>
              <a:t>     (Peter.Mechant@UGent.be)</a:t>
            </a:r>
          </a:p>
          <a:p>
            <a:pPr marL="285750" indent="-285750">
              <a:lnSpc>
                <a:spcPct val="100000"/>
              </a:lnSpc>
            </a:pPr>
            <a:r>
              <a:rPr lang="en-US" sz="1700">
                <a:latin typeface="League Spartan"/>
              </a:rPr>
              <a:t>Eveline </a:t>
            </a:r>
            <a:r>
              <a:rPr lang="en-US" sz="1700" err="1">
                <a:latin typeface="League Spartan"/>
              </a:rPr>
              <a:t>Vlassenroot</a:t>
            </a:r>
            <a:r>
              <a:rPr lang="en-US" sz="1700">
                <a:latin typeface="League Spartan"/>
              </a:rPr>
              <a:t>   (Eveline.Vlassenroot@UGent.be)</a:t>
            </a:r>
          </a:p>
          <a:p>
            <a:pPr marL="285750" indent="-285750">
              <a:lnSpc>
                <a:spcPct val="100000"/>
              </a:lnSpc>
            </a:pPr>
            <a:r>
              <a:rPr lang="en-US" sz="1700">
                <a:latin typeface="League Spartan"/>
              </a:rPr>
              <a:t>Yu Tao         (Yu.Tao@student.kuleuven.be)</a:t>
            </a:r>
          </a:p>
          <a:p>
            <a:pPr marL="114300" indent="0">
              <a:lnSpc>
                <a:spcPct val="114999"/>
              </a:lnSpc>
              <a:buNone/>
            </a:pPr>
            <a:endParaRPr lang="en-US"/>
          </a:p>
        </p:txBody>
      </p:sp>
    </p:spTree>
    <p:extLst>
      <p:ext uri="{BB962C8B-B14F-4D97-AF65-F5344CB8AC3E}">
        <p14:creationId xmlns:p14="http://schemas.microsoft.com/office/powerpoint/2010/main" val="1675704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F234D-DB8A-6A74-78E8-43C66191D7A4}"/>
              </a:ext>
            </a:extLst>
          </p:cNvPr>
          <p:cNvSpPr>
            <a:spLocks noGrp="1"/>
          </p:cNvSpPr>
          <p:nvPr>
            <p:ph type="title"/>
          </p:nvPr>
        </p:nvSpPr>
        <p:spPr/>
        <p:txBody>
          <a:bodyPr>
            <a:normAutofit fontScale="90000"/>
          </a:bodyPr>
          <a:lstStyle/>
          <a:p>
            <a:r>
              <a:rPr lang="en-US" b="1">
                <a:latin typeface="League Spartan Medium"/>
              </a:rPr>
              <a:t>ROUND TABLE</a:t>
            </a:r>
          </a:p>
        </p:txBody>
      </p:sp>
      <p:sp>
        <p:nvSpPr>
          <p:cNvPr id="4" name="TextBox 3">
            <a:extLst>
              <a:ext uri="{FF2B5EF4-FFF2-40B4-BE49-F238E27FC236}">
                <a16:creationId xmlns:a16="http://schemas.microsoft.com/office/drawing/2014/main" id="{1B05369C-B92F-1221-94CD-6242931C6052}"/>
              </a:ext>
            </a:extLst>
          </p:cNvPr>
          <p:cNvSpPr txBox="1"/>
          <p:nvPr/>
        </p:nvSpPr>
        <p:spPr>
          <a:xfrm>
            <a:off x="563218" y="1287945"/>
            <a:ext cx="801342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a:latin typeface="League Spartan"/>
              </a:rPr>
              <a:t>Who are you, and what inspired you to join today's workshop?</a:t>
            </a:r>
          </a:p>
        </p:txBody>
      </p:sp>
      <p:pic>
        <p:nvPicPr>
          <p:cNvPr id="5" name="Picture 4" descr="A close up of a word&#10;&#10;Description automatically generated">
            <a:extLst>
              <a:ext uri="{FF2B5EF4-FFF2-40B4-BE49-F238E27FC236}">
                <a16:creationId xmlns:a16="http://schemas.microsoft.com/office/drawing/2014/main" id="{272933C6-C9E1-5730-5055-B69AD83C42D2}"/>
              </a:ext>
            </a:extLst>
          </p:cNvPr>
          <p:cNvPicPr>
            <a:picLocks noChangeAspect="1"/>
          </p:cNvPicPr>
          <p:nvPr/>
        </p:nvPicPr>
        <p:blipFill>
          <a:blip r:embed="rId2"/>
          <a:stretch>
            <a:fillRect/>
          </a:stretch>
        </p:blipFill>
        <p:spPr>
          <a:xfrm>
            <a:off x="2290141" y="2091359"/>
            <a:ext cx="4572000" cy="3048000"/>
          </a:xfrm>
          <a:prstGeom prst="rect">
            <a:avLst/>
          </a:prstGeom>
        </p:spPr>
      </p:pic>
      <p:sp>
        <p:nvSpPr>
          <p:cNvPr id="7" name="TextBox 6">
            <a:extLst>
              <a:ext uri="{FF2B5EF4-FFF2-40B4-BE49-F238E27FC236}">
                <a16:creationId xmlns:a16="http://schemas.microsoft.com/office/drawing/2014/main" id="{CDA9BBE1-ACD1-4A2F-FEF8-6B054F0C4F41}"/>
              </a:ext>
            </a:extLst>
          </p:cNvPr>
          <p:cNvSpPr txBox="1"/>
          <p:nvPr/>
        </p:nvSpPr>
        <p:spPr>
          <a:xfrm>
            <a:off x="4755292" y="4943218"/>
            <a:ext cx="2743200" cy="2000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 b="1">
                <a:solidFill>
                  <a:srgbClr val="2C343E"/>
                </a:solidFill>
                <a:latin typeface="plusjakartasans"/>
              </a:rPr>
              <a:t>Image from Maria </a:t>
            </a:r>
            <a:r>
              <a:rPr lang="en-US" sz="700" b="1" err="1">
                <a:solidFill>
                  <a:srgbClr val="2C343E"/>
                </a:solidFill>
                <a:latin typeface="plusjakartasans"/>
              </a:rPr>
              <a:t>Tyutina</a:t>
            </a:r>
            <a:r>
              <a:rPr lang="en-US" sz="700" b="1">
                <a:solidFill>
                  <a:srgbClr val="2C343E"/>
                </a:solidFill>
                <a:latin typeface="plusjakartasans"/>
              </a:rPr>
              <a:t> (</a:t>
            </a:r>
            <a:r>
              <a:rPr lang="en-US" sz="700" b="1" err="1">
                <a:solidFill>
                  <a:srgbClr val="2C343E"/>
                </a:solidFill>
                <a:latin typeface="plusjakartasans"/>
              </a:rPr>
              <a:t>Pexels</a:t>
            </a:r>
            <a:r>
              <a:rPr lang="en-US" sz="700" b="1">
                <a:solidFill>
                  <a:srgbClr val="2C343E"/>
                </a:solidFill>
                <a:latin typeface="plusjakartasans"/>
              </a:rPr>
              <a:t>)</a:t>
            </a:r>
          </a:p>
        </p:txBody>
      </p:sp>
    </p:spTree>
    <p:extLst>
      <p:ext uri="{BB962C8B-B14F-4D97-AF65-F5344CB8AC3E}">
        <p14:creationId xmlns:p14="http://schemas.microsoft.com/office/powerpoint/2010/main" val="803810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p:nvPr/>
        </p:nvSpPr>
        <p:spPr>
          <a:xfrm>
            <a:off x="289950" y="310800"/>
            <a:ext cx="8564100" cy="4521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ct val="111111"/>
              <a:buNone/>
            </a:pPr>
            <a:r>
              <a:rPr lang="en-BE" b="1">
                <a:latin typeface="League Spartan"/>
                <a:ea typeface="League Spartan"/>
                <a:cs typeface="League Spartan"/>
                <a:sym typeface="League Spartan"/>
              </a:rPr>
              <a:t>INTRODUCTION</a:t>
            </a:r>
            <a:endParaRPr lang="en-US" b="1">
              <a:latin typeface="League Spartan"/>
              <a:ea typeface="League Spartan"/>
              <a:cs typeface="League Spart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phone&#10;&#10;Description automatically generated">
            <a:extLst>
              <a:ext uri="{FF2B5EF4-FFF2-40B4-BE49-F238E27FC236}">
                <a16:creationId xmlns:a16="http://schemas.microsoft.com/office/drawing/2014/main" id="{2866B338-2A5B-1A34-CA5C-C5EAC6C4442C}"/>
              </a:ext>
            </a:extLst>
          </p:cNvPr>
          <p:cNvPicPr>
            <a:picLocks noChangeAspect="1"/>
          </p:cNvPicPr>
          <p:nvPr/>
        </p:nvPicPr>
        <p:blipFill>
          <a:blip r:embed="rId2"/>
          <a:stretch>
            <a:fillRect/>
          </a:stretch>
        </p:blipFill>
        <p:spPr>
          <a:xfrm>
            <a:off x="3391960" y="3780909"/>
            <a:ext cx="2360083" cy="1296433"/>
          </a:xfrm>
          <a:prstGeom prst="rect">
            <a:avLst/>
          </a:prstGeom>
        </p:spPr>
      </p:pic>
      <p:sp>
        <p:nvSpPr>
          <p:cNvPr id="2" name="Title 1">
            <a:extLst>
              <a:ext uri="{FF2B5EF4-FFF2-40B4-BE49-F238E27FC236}">
                <a16:creationId xmlns:a16="http://schemas.microsoft.com/office/drawing/2014/main" id="{BA4D7A1B-3EB0-99B5-5090-2108C8F6B912}"/>
              </a:ext>
            </a:extLst>
          </p:cNvPr>
          <p:cNvSpPr>
            <a:spLocks noGrp="1"/>
          </p:cNvSpPr>
          <p:nvPr>
            <p:ph type="title"/>
          </p:nvPr>
        </p:nvSpPr>
        <p:spPr/>
        <p:txBody>
          <a:bodyPr>
            <a:normAutofit fontScale="90000"/>
          </a:bodyPr>
          <a:lstStyle/>
          <a:p>
            <a:r>
              <a:rPr lang="en-US" b="1">
                <a:latin typeface="League Spartan"/>
              </a:rPr>
              <a:t>RELEVANCE OF THE WEB TODAY</a:t>
            </a:r>
            <a:endParaRPr lang="en-US"/>
          </a:p>
        </p:txBody>
      </p:sp>
      <p:pic>
        <p:nvPicPr>
          <p:cNvPr id="8" name="Google Shape;269;p37">
            <a:extLst>
              <a:ext uri="{FF2B5EF4-FFF2-40B4-BE49-F238E27FC236}">
                <a16:creationId xmlns:a16="http://schemas.microsoft.com/office/drawing/2014/main" id="{06AF5806-CE18-87D8-00B9-5CECFBC3B557}"/>
              </a:ext>
            </a:extLst>
          </p:cNvPr>
          <p:cNvPicPr preferRelativeResize="0"/>
          <p:nvPr/>
        </p:nvPicPr>
        <p:blipFill>
          <a:blip r:embed="rId3">
            <a:alphaModFix/>
          </a:blip>
          <a:stretch>
            <a:fillRect/>
          </a:stretch>
        </p:blipFill>
        <p:spPr>
          <a:xfrm>
            <a:off x="311700" y="1728025"/>
            <a:ext cx="3086551" cy="2057174"/>
          </a:xfrm>
          <a:prstGeom prst="rect">
            <a:avLst/>
          </a:prstGeom>
          <a:noFill/>
          <a:ln w="28575" cap="flat" cmpd="sng">
            <a:solidFill>
              <a:schemeClr val="dk1"/>
            </a:solidFill>
            <a:prstDash val="solid"/>
            <a:round/>
            <a:headEnd type="none" w="sm" len="sm"/>
            <a:tailEnd type="none" w="sm" len="sm"/>
          </a:ln>
        </p:spPr>
      </p:pic>
      <p:pic>
        <p:nvPicPr>
          <p:cNvPr id="9" name="Google Shape;270;p37">
            <a:extLst>
              <a:ext uri="{FF2B5EF4-FFF2-40B4-BE49-F238E27FC236}">
                <a16:creationId xmlns:a16="http://schemas.microsoft.com/office/drawing/2014/main" id="{E655F0C8-2E35-B791-6F1B-3174D98D9831}"/>
              </a:ext>
            </a:extLst>
          </p:cNvPr>
          <p:cNvPicPr preferRelativeResize="0"/>
          <p:nvPr/>
        </p:nvPicPr>
        <p:blipFill>
          <a:blip r:embed="rId4">
            <a:alphaModFix/>
          </a:blip>
          <a:stretch>
            <a:fillRect/>
          </a:stretch>
        </p:blipFill>
        <p:spPr>
          <a:xfrm>
            <a:off x="6703975" y="1728025"/>
            <a:ext cx="1371091" cy="2057175"/>
          </a:xfrm>
          <a:prstGeom prst="rect">
            <a:avLst/>
          </a:prstGeom>
          <a:noFill/>
          <a:ln w="28575" cap="flat" cmpd="sng">
            <a:solidFill>
              <a:schemeClr val="dk1"/>
            </a:solidFill>
            <a:prstDash val="solid"/>
            <a:round/>
            <a:headEnd type="none" w="sm" len="sm"/>
            <a:tailEnd type="none" w="sm" len="sm"/>
          </a:ln>
        </p:spPr>
      </p:pic>
      <p:pic>
        <p:nvPicPr>
          <p:cNvPr id="10" name="Google Shape;271;p37">
            <a:extLst>
              <a:ext uri="{FF2B5EF4-FFF2-40B4-BE49-F238E27FC236}">
                <a16:creationId xmlns:a16="http://schemas.microsoft.com/office/drawing/2014/main" id="{5DF69806-0E68-068A-34E0-E9F7AE043FAC}"/>
              </a:ext>
            </a:extLst>
          </p:cNvPr>
          <p:cNvPicPr preferRelativeResize="0"/>
          <p:nvPr/>
        </p:nvPicPr>
        <p:blipFill rotWithShape="1">
          <a:blip r:embed="rId5">
            <a:alphaModFix/>
          </a:blip>
          <a:srcRect l="21636" r="33889"/>
          <a:stretch/>
        </p:blipFill>
        <p:spPr>
          <a:xfrm>
            <a:off x="3793950" y="1728025"/>
            <a:ext cx="2514321" cy="2057175"/>
          </a:xfrm>
          <a:prstGeom prst="rect">
            <a:avLst/>
          </a:prstGeom>
          <a:noFill/>
          <a:ln w="28575" cap="flat" cmpd="sng">
            <a:solidFill>
              <a:schemeClr val="dk1"/>
            </a:solidFill>
            <a:prstDash val="solid"/>
            <a:round/>
            <a:headEnd type="none" w="sm" len="sm"/>
            <a:tailEnd type="none" w="sm" len="sm"/>
          </a:ln>
        </p:spPr>
      </p:pic>
      <p:pic>
        <p:nvPicPr>
          <p:cNvPr id="11" name="Google Shape;272;p37">
            <a:extLst>
              <a:ext uri="{FF2B5EF4-FFF2-40B4-BE49-F238E27FC236}">
                <a16:creationId xmlns:a16="http://schemas.microsoft.com/office/drawing/2014/main" id="{7C145694-ECED-3674-C90B-8C5789CF4ECE}"/>
              </a:ext>
            </a:extLst>
          </p:cNvPr>
          <p:cNvPicPr preferRelativeResize="0"/>
          <p:nvPr/>
        </p:nvPicPr>
        <p:blipFill rotWithShape="1">
          <a:blip r:embed="rId6">
            <a:alphaModFix/>
          </a:blip>
          <a:srcRect b="21935"/>
          <a:stretch/>
        </p:blipFill>
        <p:spPr>
          <a:xfrm>
            <a:off x="5108100" y="3429000"/>
            <a:ext cx="1200175" cy="1579499"/>
          </a:xfrm>
          <a:prstGeom prst="rect">
            <a:avLst/>
          </a:prstGeom>
          <a:noFill/>
          <a:ln>
            <a:noFill/>
          </a:ln>
        </p:spPr>
      </p:pic>
      <p:cxnSp>
        <p:nvCxnSpPr>
          <p:cNvPr id="12" name="Google Shape;273;p37">
            <a:extLst>
              <a:ext uri="{FF2B5EF4-FFF2-40B4-BE49-F238E27FC236}">
                <a16:creationId xmlns:a16="http://schemas.microsoft.com/office/drawing/2014/main" id="{F6901656-8BF9-533C-A3E3-FD8C1181835C}"/>
              </a:ext>
            </a:extLst>
          </p:cNvPr>
          <p:cNvCxnSpPr/>
          <p:nvPr/>
        </p:nvCxnSpPr>
        <p:spPr>
          <a:xfrm>
            <a:off x="3490650" y="2683075"/>
            <a:ext cx="210900" cy="11700"/>
          </a:xfrm>
          <a:prstGeom prst="straightConnector1">
            <a:avLst/>
          </a:prstGeom>
          <a:noFill/>
          <a:ln w="19050" cap="flat" cmpd="sng">
            <a:solidFill>
              <a:srgbClr val="595959"/>
            </a:solidFill>
            <a:prstDash val="solid"/>
            <a:round/>
            <a:headEnd type="none" w="med" len="med"/>
            <a:tailEnd type="triangle" w="med" len="med"/>
          </a:ln>
        </p:spPr>
      </p:cxnSp>
      <p:cxnSp>
        <p:nvCxnSpPr>
          <p:cNvPr id="13" name="Google Shape;274;p37">
            <a:extLst>
              <a:ext uri="{FF2B5EF4-FFF2-40B4-BE49-F238E27FC236}">
                <a16:creationId xmlns:a16="http://schemas.microsoft.com/office/drawing/2014/main" id="{111B6210-5D12-E964-1D09-0107D99A6731}"/>
              </a:ext>
            </a:extLst>
          </p:cNvPr>
          <p:cNvCxnSpPr/>
          <p:nvPr/>
        </p:nvCxnSpPr>
        <p:spPr>
          <a:xfrm>
            <a:off x="6400675" y="2683075"/>
            <a:ext cx="210900" cy="11700"/>
          </a:xfrm>
          <a:prstGeom prst="straightConnector1">
            <a:avLst/>
          </a:prstGeom>
          <a:noFill/>
          <a:ln w="19050" cap="flat" cmpd="sng">
            <a:solidFill>
              <a:srgbClr val="595959"/>
            </a:solidFill>
            <a:prstDash val="solid"/>
            <a:round/>
            <a:headEnd type="none" w="med" len="med"/>
            <a:tailEnd type="triangle" w="med" len="med"/>
          </a:ln>
        </p:spPr>
      </p:cxnSp>
    </p:spTree>
    <p:extLst>
      <p:ext uri="{BB962C8B-B14F-4D97-AF65-F5344CB8AC3E}">
        <p14:creationId xmlns:p14="http://schemas.microsoft.com/office/powerpoint/2010/main" val="286638152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250F186D21EF438300276E2D8C8832" ma:contentTypeVersion="14" ma:contentTypeDescription="Een nieuw document maken." ma:contentTypeScope="" ma:versionID="e48ebab3b8d5938f4abcdaf7db137d4e">
  <xsd:schema xmlns:xsd="http://www.w3.org/2001/XMLSchema" xmlns:xs="http://www.w3.org/2001/XMLSchema" xmlns:p="http://schemas.microsoft.com/office/2006/metadata/properties" xmlns:ns2="933fb8b4-556f-473f-beff-13a4098133a5" xmlns:ns3="5ff08bcd-4222-4744-8ff0-cb2a1bf73dea" targetNamespace="http://schemas.microsoft.com/office/2006/metadata/properties" ma:root="true" ma:fieldsID="8fbde9d0ac9b810107eda48665c3535a" ns2:_="" ns3:_="">
    <xsd:import namespace="933fb8b4-556f-473f-beff-13a4098133a5"/>
    <xsd:import namespace="5ff08bcd-4222-4744-8ff0-cb2a1bf73de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3fb8b4-556f-473f-beff-13a4098133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Afbeeldingtags" ma:readOnly="false" ma:fieldId="{5cf76f15-5ced-4ddc-b409-7134ff3c332f}" ma:taxonomyMulti="true" ma:sspId="810d29c3-42bf-402c-acbd-092c3ba59fa2"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ff08bcd-4222-4744-8ff0-cb2a1bf73dea"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element name="TaxCatchAll" ma:index="16" nillable="true" ma:displayName="Taxonomy Catch All Column" ma:hidden="true" ma:list="{af4ee3d1-e8da-496d-a57a-04722df4580d}" ma:internalName="TaxCatchAll" ma:showField="CatchAllData" ma:web="5ff08bcd-4222-4744-8ff0-cb2a1bf73de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ff08bcd-4222-4744-8ff0-cb2a1bf73dea" xsi:nil="true"/>
    <lcf76f155ced4ddcb4097134ff3c332f xmlns="933fb8b4-556f-473f-beff-13a4098133a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3A7C7E-6334-409B-9B08-C1BD11F8B918}"/>
</file>

<file path=customXml/itemProps2.xml><?xml version="1.0" encoding="utf-8"?>
<ds:datastoreItem xmlns:ds="http://schemas.openxmlformats.org/officeDocument/2006/customXml" ds:itemID="{4BAB6670-4BA0-41AE-BCAF-FD95C4A59228}">
  <ds:schemaRefs>
    <ds:schemaRef ds:uri="5ff08bcd-4222-4744-8ff0-cb2a1bf73dea"/>
    <ds:schemaRef ds:uri="933fb8b4-556f-473f-beff-13a4098133a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2497DBE-9002-49B0-8546-6EA0187763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60</Slides>
  <Notes>20</Notes>
  <HiddenSlides>0</HiddenSlide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Simple Light</vt:lpstr>
      <vt:lpstr>Opening up Born-digital Data for Researchers</vt:lpstr>
      <vt:lpstr>Agenda</vt:lpstr>
      <vt:lpstr>Housekeeping</vt:lpstr>
      <vt:lpstr>GETTING FAMILIAR</vt:lpstr>
      <vt:lpstr>Who uses born-digital content for their research?</vt:lpstr>
      <vt:lpstr>Have you ever used a web and/or social media archive?</vt:lpstr>
      <vt:lpstr>ROUND TABLE</vt:lpstr>
      <vt:lpstr>INTRODUCTION</vt:lpstr>
      <vt:lpstr>RELEVANCE OF THE WEB TODAY</vt:lpstr>
      <vt:lpstr>CHALLENGE: REUSE OF EPHEMERAL DATA</vt:lpstr>
      <vt:lpstr>NATIONAL WEB ARCHIVES SINCE 1996...</vt:lpstr>
      <vt:lpstr>… BUT WHAT ABOUT BELGIUM?</vt:lpstr>
      <vt:lpstr>THE BELGICAWEB PROJECT</vt:lpstr>
      <vt:lpstr>THE BELGICAWEB TEAM</vt:lpstr>
      <vt:lpstr>Workshop outline</vt:lpstr>
      <vt:lpstr>GOAL OF TODAY'S WORKSHOP</vt:lpstr>
      <vt:lpstr>WORKSHOP</vt:lpstr>
      <vt:lpstr>INTRODUCTION – Gain insights into user requirements</vt:lpstr>
      <vt:lpstr>Example 1: Corpus project (BnF)</vt:lpstr>
      <vt:lpstr>Example 2: US National Archives</vt:lpstr>
      <vt:lpstr>Example 3: BESOCIAL</vt:lpstr>
      <vt:lpstr>Persona #1: Bart</vt:lpstr>
      <vt:lpstr>Persona #2: Febe</vt:lpstr>
      <vt:lpstr>Persona #3: Ben</vt:lpstr>
      <vt:lpstr>Persona #4: Manou</vt:lpstr>
      <vt:lpstr>Persona #5: Jan</vt:lpstr>
      <vt:lpstr>Can you identify with one (or more) of the personas?</vt:lpstr>
      <vt:lpstr>Overview personas</vt:lpstr>
      <vt:lpstr>3. Workshop instructions</vt:lpstr>
      <vt:lpstr>Topic 1: Selection</vt:lpstr>
      <vt:lpstr>What is selection in Web &amp; Social media archiving?</vt:lpstr>
      <vt:lpstr>PowerPoint Presentation</vt:lpstr>
      <vt:lpstr>PowerPoint Presentation</vt:lpstr>
      <vt:lpstr>Crucial Elements for Consideration</vt:lpstr>
      <vt:lpstr>Different crawl methods </vt:lpstr>
      <vt:lpstr>PowerPoint Presentation</vt:lpstr>
      <vt:lpstr>PowerPoint Presentation</vt:lpstr>
      <vt:lpstr>PowerPoint Presentation</vt:lpstr>
      <vt:lpstr>PowerPoint Presentation</vt:lpstr>
      <vt:lpstr>Reference</vt:lpstr>
      <vt:lpstr>Discussion topic 1: Selection (30 min)</vt:lpstr>
      <vt:lpstr>  20 min break</vt:lpstr>
      <vt:lpstr>Topic 2: Access</vt:lpstr>
      <vt:lpstr>What is access in Web and Social media archiving?</vt:lpstr>
      <vt:lpstr>How to access web and social media archives?</vt:lpstr>
      <vt:lpstr>How to give search input? (example Arquivo.pt)</vt:lpstr>
      <vt:lpstr>How to give search input? (example National Archives UK)</vt:lpstr>
      <vt:lpstr>How to give search input? (example National Library Hungary) </vt:lpstr>
      <vt:lpstr>How to give search input? (example Icelandic Web Archive) </vt:lpstr>
      <vt:lpstr>What is the output? (example Arquivo.pt)</vt:lpstr>
      <vt:lpstr>What is the output? (example Icelandic Web Archive)</vt:lpstr>
      <vt:lpstr>Discussion topic 2: Access (30 min)</vt:lpstr>
      <vt:lpstr>WRAP-UP</vt:lpstr>
      <vt:lpstr>Web archival literacy</vt:lpstr>
      <vt:lpstr>Research user needs &amp; requirements</vt:lpstr>
      <vt:lpstr>What is web archival literacy?</vt:lpstr>
      <vt:lpstr>Methodology for developing assessment instrument</vt:lpstr>
      <vt:lpstr>SURVEY "Web Archival Literacy"</vt:lpstr>
      <vt:lpstr>Thank you!</vt:lpstr>
      <vt:lpstr>Relevant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Opening up Born-digital Data for Researchers</dc:title>
  <cp:revision>2</cp:revision>
  <dcterms:modified xsi:type="dcterms:W3CDTF">2025-05-08T10:16:58Z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0x01010077250F186D21EF438300276E2D8C8832</vt:lpwstr>
  </property>
  <property fmtid="{D5CDD505-2E9C-101B-9397-08002B2CF9AE}" pid="3" name="MediaServiceImageTags">
    <vt:lpwstr/>
  </property>
</Properties>
</file>